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0"/>
  </p:notesMasterIdLst>
  <p:sldIdLst>
    <p:sldId id="256" r:id="rId2"/>
    <p:sldId id="257" r:id="rId3"/>
    <p:sldId id="258" r:id="rId4"/>
    <p:sldId id="312" r:id="rId5"/>
    <p:sldId id="313" r:id="rId6"/>
    <p:sldId id="314" r:id="rId7"/>
    <p:sldId id="261" r:id="rId8"/>
    <p:sldId id="315" r:id="rId9"/>
    <p:sldId id="318" r:id="rId10"/>
    <p:sldId id="316" r:id="rId11"/>
    <p:sldId id="317" r:id="rId12"/>
    <p:sldId id="263" r:id="rId13"/>
    <p:sldId id="264" r:id="rId14"/>
    <p:sldId id="265" r:id="rId15"/>
    <p:sldId id="266" r:id="rId16"/>
    <p:sldId id="267" r:id="rId17"/>
    <p:sldId id="309" r:id="rId18"/>
    <p:sldId id="268" r:id="rId19"/>
    <p:sldId id="271" r:id="rId20"/>
    <p:sldId id="270" r:id="rId21"/>
    <p:sldId id="281" r:id="rId22"/>
    <p:sldId id="273" r:id="rId23"/>
    <p:sldId id="308" r:id="rId24"/>
    <p:sldId id="275" r:id="rId25"/>
    <p:sldId id="301" r:id="rId26"/>
    <p:sldId id="302" r:id="rId27"/>
    <p:sldId id="303" r:id="rId28"/>
    <p:sldId id="304" r:id="rId29"/>
    <p:sldId id="305" r:id="rId30"/>
    <p:sldId id="307" r:id="rId31"/>
    <p:sldId id="306" r:id="rId32"/>
    <p:sldId id="285" r:id="rId33"/>
    <p:sldId id="286" r:id="rId34"/>
    <p:sldId id="287" r:id="rId35"/>
    <p:sldId id="288" r:id="rId36"/>
    <p:sldId id="289" r:id="rId37"/>
    <p:sldId id="292" r:id="rId38"/>
    <p:sldId id="293" r:id="rId39"/>
    <p:sldId id="296" r:id="rId40"/>
    <p:sldId id="294" r:id="rId41"/>
    <p:sldId id="295" r:id="rId42"/>
    <p:sldId id="319" r:id="rId43"/>
    <p:sldId id="291" r:id="rId44"/>
    <p:sldId id="290" r:id="rId45"/>
    <p:sldId id="320" r:id="rId46"/>
    <p:sldId id="321" r:id="rId47"/>
    <p:sldId id="322" r:id="rId48"/>
    <p:sldId id="300" r:id="rId4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ombre de usuario" initials="Ndu" lastIdx="2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86" autoAdjust="0"/>
    <p:restoredTop sz="94660"/>
  </p:normalViewPr>
  <p:slideViewPr>
    <p:cSldViewPr>
      <p:cViewPr>
        <p:scale>
          <a:sx n="89" d="100"/>
          <a:sy n="89" d="100"/>
        </p:scale>
        <p:origin x="-1320" y="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373A259-B970-440D-9788-983DC95F39D3}" type="datetimeFigureOut">
              <a:rPr lang="es-ES"/>
              <a:pPr>
                <a:defRPr/>
              </a:pPr>
              <a:t>15/10/2025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2F9C527-7DFC-4579-9BF2-D57DA759EC0A}" type="slidenum">
              <a:rPr lang="es-ES"/>
              <a:pPr>
                <a:defRPr/>
              </a:pPr>
              <a:t>‹Nº›</a:t>
            </a:fld>
            <a:endParaRPr lang="es-ES"/>
          </a:p>
        </p:txBody>
      </p:sp>
    </p:spTree>
    <p:extLst>
      <p:ext uri="{BB962C8B-B14F-4D97-AF65-F5344CB8AC3E}">
        <p14:creationId xmlns:p14="http://schemas.microsoft.com/office/powerpoint/2010/main" val="5831591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Marcador de imagen de diapositiva"/>
          <p:cNvSpPr>
            <a:spLocks noGrp="1" noRot="1" noChangeAspect="1"/>
          </p:cNvSpPr>
          <p:nvPr>
            <p:ph type="sldImg"/>
          </p:nvPr>
        </p:nvSpPr>
        <p:spPr bwMode="auto">
          <a:noFill/>
          <a:ln>
            <a:solidFill>
              <a:srgbClr val="000000"/>
            </a:solidFill>
            <a:miter lim="800000"/>
            <a:headEnd/>
            <a:tailEnd/>
          </a:ln>
        </p:spPr>
      </p:sp>
      <p:sp>
        <p:nvSpPr>
          <p:cNvPr id="22530"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smtClean="0"/>
          </a:p>
        </p:txBody>
      </p:sp>
      <p:sp>
        <p:nvSpPr>
          <p:cNvPr id="22531"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E5BA2B-7579-42BE-8B0F-A9154545C471}" type="slidenum">
              <a:rPr lang="es-ES"/>
              <a:pPr/>
              <a:t>6</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D2F9C527-7DFC-4579-9BF2-D57DA759EC0A}" type="slidenum">
              <a:rPr lang="es-ES" smtClean="0"/>
              <a:pPr>
                <a:defRPr/>
              </a:pPr>
              <a:t>41</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D2F9C527-7DFC-4579-9BF2-D57DA759EC0A}" type="slidenum">
              <a:rPr lang="es-ES" smtClean="0"/>
              <a:pPr>
                <a:defRPr/>
              </a:pPr>
              <a:t>48</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s-E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s-E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s-E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s-ES"/>
            </a:p>
          </p:txBody>
        </p:sp>
      </p:grpSp>
      <p:sp>
        <p:nvSpPr>
          <p:cNvPr id="615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s-ES"/>
              <a:t>Haga clic para modificar el estilo de subtítulo del patrón</a:t>
            </a:r>
          </a:p>
        </p:txBody>
      </p:sp>
      <p:sp>
        <p:nvSpPr>
          <p:cNvPr id="615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s-ES"/>
              <a:t>Haga clic para cambiar el estilo de título	</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s-ES"/>
          </a:p>
        </p:txBody>
      </p:sp>
      <p:sp>
        <p:nvSpPr>
          <p:cNvPr id="11" name="Rectangle 10"/>
          <p:cNvSpPr>
            <a:spLocks noGrp="1" noChangeArrowheads="1"/>
          </p:cNvSpPr>
          <p:nvPr>
            <p:ph type="ftr" sz="quarter" idx="11"/>
          </p:nvPr>
        </p:nvSpPr>
        <p:spPr/>
        <p:txBody>
          <a:bodyPr/>
          <a:lstStyle>
            <a:lvl1pPr algn="r">
              <a:defRPr/>
            </a:lvl1pPr>
          </a:lstStyle>
          <a:p>
            <a:pPr>
              <a:defRPr/>
            </a:pPr>
            <a:endParaRPr lang="es-E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4748BFD6-FD04-41F3-B664-DEE6F5D9EC9D}"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1599D740-42CD-4783-989D-5E5C56861B65}"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5600" y="762000"/>
            <a:ext cx="1981200" cy="532447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762000" y="762000"/>
            <a:ext cx="5791200" cy="53244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7E59C28F-9D28-4478-B2D3-F19C47BE7099}"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838200" y="2362200"/>
            <a:ext cx="7693025" cy="3724275"/>
          </a:xfrm>
        </p:spPr>
        <p:txBody>
          <a:bodyPr/>
          <a:lstStyle/>
          <a:p>
            <a:pPr lvl="0"/>
            <a:endParaRPr lang="es-E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1E623476-5973-4F84-8E1A-E1A55DE849D8}"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143000"/>
          </a:xfrm>
        </p:spPr>
        <p:txBody>
          <a:bodyPr/>
          <a:lstStyle/>
          <a:p>
            <a:r>
              <a:rPr lang="es-ES" smtClean="0"/>
              <a:t>Haga clic para modificar el estilo de título del patrón</a:t>
            </a:r>
            <a:endParaRPr lang="es-ES"/>
          </a:p>
        </p:txBody>
      </p:sp>
      <p:sp>
        <p:nvSpPr>
          <p:cNvPr id="3" name="2 Marcador de texto"/>
          <p:cNvSpPr>
            <a:spLocks noGrp="1"/>
          </p:cNvSpPr>
          <p:nvPr>
            <p:ph type="body" sz="half" idx="1"/>
          </p:nvPr>
        </p:nvSpPr>
        <p:spPr>
          <a:xfrm>
            <a:off x="838200" y="2362200"/>
            <a:ext cx="3770313" cy="37242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imágenes prediseñadas"/>
          <p:cNvSpPr>
            <a:spLocks noGrp="1"/>
          </p:cNvSpPr>
          <p:nvPr>
            <p:ph type="clipArt" sz="half" idx="2"/>
          </p:nvPr>
        </p:nvSpPr>
        <p:spPr>
          <a:xfrm>
            <a:off x="4760913" y="2362200"/>
            <a:ext cx="3770312" cy="3724275"/>
          </a:xfrm>
        </p:spPr>
        <p:txBody>
          <a:bodyPr/>
          <a:lstStyle/>
          <a:p>
            <a:pPr lvl="0"/>
            <a:endParaRPr lang="es-E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C75C291A-F087-4DBE-93E9-10BFB1C63690}"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971C400F-AED8-4A65-9EBE-EBB03452B65C}"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11"/>
          <p:cNvSpPr>
            <a:spLocks noGrp="1" noChangeArrowheads="1"/>
          </p:cNvSpPr>
          <p:nvPr>
            <p:ph type="dt" sz="half" idx="10"/>
          </p:nvPr>
        </p:nvSpPr>
        <p:spPr>
          <a:ln/>
        </p:spPr>
        <p:txBody>
          <a:bodyPr/>
          <a:lstStyle>
            <a:lvl1pPr>
              <a:defRPr/>
            </a:lvl1pPr>
          </a:lstStyle>
          <a:p>
            <a:pPr>
              <a:defRPr/>
            </a:pPr>
            <a:endParaRPr lang="es-ES"/>
          </a:p>
        </p:txBody>
      </p:sp>
      <p:sp>
        <p:nvSpPr>
          <p:cNvPr id="5" name="Rectangle 12"/>
          <p:cNvSpPr>
            <a:spLocks noGrp="1" noChangeArrowheads="1"/>
          </p:cNvSpPr>
          <p:nvPr>
            <p:ph type="ftr" sz="quarter" idx="11"/>
          </p:nvPr>
        </p:nvSpPr>
        <p:spPr>
          <a:ln/>
        </p:spPr>
        <p:txBody>
          <a:bodyPr/>
          <a:lstStyle>
            <a:lvl1pPr>
              <a:defRPr/>
            </a:lvl1pPr>
          </a:lstStyle>
          <a:p>
            <a:pPr>
              <a:defRPr/>
            </a:pPr>
            <a:endParaRPr lang="es-ES"/>
          </a:p>
        </p:txBody>
      </p:sp>
      <p:sp>
        <p:nvSpPr>
          <p:cNvPr id="6" name="Rectangle 13"/>
          <p:cNvSpPr>
            <a:spLocks noGrp="1" noChangeArrowheads="1"/>
          </p:cNvSpPr>
          <p:nvPr>
            <p:ph type="sldNum" sz="quarter" idx="12"/>
          </p:nvPr>
        </p:nvSpPr>
        <p:spPr>
          <a:ln/>
        </p:spPr>
        <p:txBody>
          <a:bodyPr/>
          <a:lstStyle>
            <a:lvl1pPr>
              <a:defRPr/>
            </a:lvl1pPr>
          </a:lstStyle>
          <a:p>
            <a:pPr>
              <a:defRPr/>
            </a:pPr>
            <a:fld id="{8D281793-EE29-4370-8CA8-D92338CA692B}"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7FF0AD70-170C-4BB1-8367-37CC0FE0C6AF}"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11"/>
          <p:cNvSpPr>
            <a:spLocks noGrp="1" noChangeArrowheads="1"/>
          </p:cNvSpPr>
          <p:nvPr>
            <p:ph type="dt" sz="half" idx="10"/>
          </p:nvPr>
        </p:nvSpPr>
        <p:spPr>
          <a:ln/>
        </p:spPr>
        <p:txBody>
          <a:bodyPr/>
          <a:lstStyle>
            <a:lvl1pPr>
              <a:defRPr/>
            </a:lvl1pPr>
          </a:lstStyle>
          <a:p>
            <a:pPr>
              <a:defRPr/>
            </a:pPr>
            <a:endParaRPr lang="es-ES"/>
          </a:p>
        </p:txBody>
      </p:sp>
      <p:sp>
        <p:nvSpPr>
          <p:cNvPr id="8" name="Rectangle 12"/>
          <p:cNvSpPr>
            <a:spLocks noGrp="1" noChangeArrowheads="1"/>
          </p:cNvSpPr>
          <p:nvPr>
            <p:ph type="ftr" sz="quarter" idx="11"/>
          </p:nvPr>
        </p:nvSpPr>
        <p:spPr>
          <a:ln/>
        </p:spPr>
        <p:txBody>
          <a:bodyPr/>
          <a:lstStyle>
            <a:lvl1pPr>
              <a:defRPr/>
            </a:lvl1pPr>
          </a:lstStyle>
          <a:p>
            <a:pPr>
              <a:defRPr/>
            </a:pPr>
            <a:endParaRPr lang="es-ES"/>
          </a:p>
        </p:txBody>
      </p:sp>
      <p:sp>
        <p:nvSpPr>
          <p:cNvPr id="9" name="Rectangle 13"/>
          <p:cNvSpPr>
            <a:spLocks noGrp="1" noChangeArrowheads="1"/>
          </p:cNvSpPr>
          <p:nvPr>
            <p:ph type="sldNum" sz="quarter" idx="12"/>
          </p:nvPr>
        </p:nvSpPr>
        <p:spPr>
          <a:ln/>
        </p:spPr>
        <p:txBody>
          <a:bodyPr/>
          <a:lstStyle>
            <a:lvl1pPr>
              <a:defRPr/>
            </a:lvl1pPr>
          </a:lstStyle>
          <a:p>
            <a:pPr>
              <a:defRPr/>
            </a:pPr>
            <a:fld id="{2ADE13E5-0FD0-4EB8-854B-82AD912F405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11"/>
          <p:cNvSpPr>
            <a:spLocks noGrp="1" noChangeArrowheads="1"/>
          </p:cNvSpPr>
          <p:nvPr>
            <p:ph type="dt" sz="half" idx="10"/>
          </p:nvPr>
        </p:nvSpPr>
        <p:spPr>
          <a:ln/>
        </p:spPr>
        <p:txBody>
          <a:bodyPr/>
          <a:lstStyle>
            <a:lvl1pPr>
              <a:defRPr/>
            </a:lvl1pPr>
          </a:lstStyle>
          <a:p>
            <a:pPr>
              <a:defRPr/>
            </a:pPr>
            <a:endParaRPr lang="es-ES"/>
          </a:p>
        </p:txBody>
      </p:sp>
      <p:sp>
        <p:nvSpPr>
          <p:cNvPr id="4" name="Rectangle 12"/>
          <p:cNvSpPr>
            <a:spLocks noGrp="1" noChangeArrowheads="1"/>
          </p:cNvSpPr>
          <p:nvPr>
            <p:ph type="ftr" sz="quarter" idx="11"/>
          </p:nvPr>
        </p:nvSpPr>
        <p:spPr>
          <a:ln/>
        </p:spPr>
        <p:txBody>
          <a:bodyPr/>
          <a:lstStyle>
            <a:lvl1pPr>
              <a:defRPr/>
            </a:lvl1pPr>
          </a:lstStyle>
          <a:p>
            <a:pPr>
              <a:defRPr/>
            </a:pPr>
            <a:endParaRPr lang="es-ES"/>
          </a:p>
        </p:txBody>
      </p:sp>
      <p:sp>
        <p:nvSpPr>
          <p:cNvPr id="5" name="Rectangle 13"/>
          <p:cNvSpPr>
            <a:spLocks noGrp="1" noChangeArrowheads="1"/>
          </p:cNvSpPr>
          <p:nvPr>
            <p:ph type="sldNum" sz="quarter" idx="12"/>
          </p:nvPr>
        </p:nvSpPr>
        <p:spPr>
          <a:ln/>
        </p:spPr>
        <p:txBody>
          <a:bodyPr/>
          <a:lstStyle>
            <a:lvl1pPr>
              <a:defRPr/>
            </a:lvl1pPr>
          </a:lstStyle>
          <a:p>
            <a:pPr>
              <a:defRPr/>
            </a:pPr>
            <a:fld id="{05F6E24D-0D2E-41BE-9550-78CA12F773D2}"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s-ES"/>
          </a:p>
        </p:txBody>
      </p:sp>
      <p:sp>
        <p:nvSpPr>
          <p:cNvPr id="3" name="Rectangle 12"/>
          <p:cNvSpPr>
            <a:spLocks noGrp="1" noChangeArrowheads="1"/>
          </p:cNvSpPr>
          <p:nvPr>
            <p:ph type="ftr" sz="quarter" idx="11"/>
          </p:nvPr>
        </p:nvSpPr>
        <p:spPr>
          <a:ln/>
        </p:spPr>
        <p:txBody>
          <a:bodyPr/>
          <a:lstStyle>
            <a:lvl1pPr>
              <a:defRPr/>
            </a:lvl1pPr>
          </a:lstStyle>
          <a:p>
            <a:pPr>
              <a:defRPr/>
            </a:pPr>
            <a:endParaRPr lang="es-ES"/>
          </a:p>
        </p:txBody>
      </p:sp>
      <p:sp>
        <p:nvSpPr>
          <p:cNvPr id="4" name="Rectangle 13"/>
          <p:cNvSpPr>
            <a:spLocks noGrp="1" noChangeArrowheads="1"/>
          </p:cNvSpPr>
          <p:nvPr>
            <p:ph type="sldNum" sz="quarter" idx="12"/>
          </p:nvPr>
        </p:nvSpPr>
        <p:spPr>
          <a:ln/>
        </p:spPr>
        <p:txBody>
          <a:bodyPr/>
          <a:lstStyle>
            <a:lvl1pPr>
              <a:defRPr/>
            </a:lvl1pPr>
          </a:lstStyle>
          <a:p>
            <a:pPr>
              <a:defRPr/>
            </a:pPr>
            <a:fld id="{09AF91D2-3FFE-47AE-8D4A-FD8FACAA9318}"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677B539A-4975-4815-8163-B569A60398C4}"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endParaRPr lang="es-ES"/>
          </a:p>
        </p:txBody>
      </p:sp>
      <p:sp>
        <p:nvSpPr>
          <p:cNvPr id="6" name="Rectangle 12"/>
          <p:cNvSpPr>
            <a:spLocks noGrp="1" noChangeArrowheads="1"/>
          </p:cNvSpPr>
          <p:nvPr>
            <p:ph type="ftr" sz="quarter" idx="11"/>
          </p:nvPr>
        </p:nvSpPr>
        <p:spPr>
          <a:ln/>
        </p:spPr>
        <p:txBody>
          <a:bodyPr/>
          <a:lstStyle>
            <a:lvl1pPr>
              <a:defRPr/>
            </a:lvl1pPr>
          </a:lstStyle>
          <a:p>
            <a:pPr>
              <a:defRPr/>
            </a:pPr>
            <a:endParaRPr lang="es-ES"/>
          </a:p>
        </p:txBody>
      </p:sp>
      <p:sp>
        <p:nvSpPr>
          <p:cNvPr id="7" name="Rectangle 13"/>
          <p:cNvSpPr>
            <a:spLocks noGrp="1" noChangeArrowheads="1"/>
          </p:cNvSpPr>
          <p:nvPr>
            <p:ph type="sldNum" sz="quarter" idx="12"/>
          </p:nvPr>
        </p:nvSpPr>
        <p:spPr>
          <a:ln/>
        </p:spPr>
        <p:txBody>
          <a:bodyPr/>
          <a:lstStyle>
            <a:lvl1pPr>
              <a:defRPr/>
            </a:lvl1pPr>
          </a:lstStyle>
          <a:p>
            <a:pPr>
              <a:defRPr/>
            </a:pPr>
            <a:fld id="{DF67F106-BFDA-4AE5-A60B-31F000AE216D}"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0"/>
            <a:ext cx="7620000" cy="6858000"/>
            <a:chOff x="0" y="0"/>
            <a:chExt cx="4800" cy="4320"/>
          </a:xfrm>
        </p:grpSpPr>
        <p:grpSp>
          <p:nvGrpSpPr>
            <p:cNvPr id="51208" name="Group 3"/>
            <p:cNvGrpSpPr>
              <a:grpSpLocks/>
            </p:cNvGrpSpPr>
            <p:nvPr userDrawn="1"/>
          </p:nvGrpSpPr>
          <p:grpSpPr bwMode="auto">
            <a:xfrm>
              <a:off x="0" y="0"/>
              <a:ext cx="2016" cy="4320"/>
              <a:chOff x="0" y="0"/>
              <a:chExt cx="2016" cy="4320"/>
            </a:xfrm>
          </p:grpSpPr>
          <p:sp>
            <p:nvSpPr>
              <p:cNvPr id="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s-ES"/>
              </a:p>
            </p:txBody>
          </p:sp>
          <p:sp>
            <p:nvSpPr>
              <p:cNvPr id="512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s-ES"/>
              </a:p>
            </p:txBody>
          </p:sp>
        </p:grpSp>
        <p:grpSp>
          <p:nvGrpSpPr>
            <p:cNvPr id="51209" name="Group 6"/>
            <p:cNvGrpSpPr>
              <a:grpSpLocks/>
            </p:cNvGrpSpPr>
            <p:nvPr/>
          </p:nvGrpSpPr>
          <p:grpSpPr bwMode="auto">
            <a:xfrm>
              <a:off x="144" y="1248"/>
              <a:ext cx="4656" cy="201"/>
              <a:chOff x="144" y="1248"/>
              <a:chExt cx="4656" cy="201"/>
            </a:xfrm>
          </p:grpSpPr>
          <p:sp>
            <p:nvSpPr>
              <p:cNvPr id="512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s-ES"/>
              </a:p>
            </p:txBody>
          </p:sp>
          <p:sp>
            <p:nvSpPr>
              <p:cNvPr id="3"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s-ES"/>
              </a:p>
            </p:txBody>
          </p:sp>
        </p:grpSp>
      </p:grpSp>
      <p:sp>
        <p:nvSpPr>
          <p:cNvPr id="5120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5120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3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endParaRPr lang="es-ES"/>
          </a:p>
        </p:txBody>
      </p:sp>
      <p:sp>
        <p:nvSpPr>
          <p:cNvPr id="513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s-ES"/>
          </a:p>
        </p:txBody>
      </p:sp>
      <p:sp>
        <p:nvSpPr>
          <p:cNvPr id="513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1CA4D835-AD74-42C8-BA3A-FADD9FEBE7EC}"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ncbi.nlm.nih.gov/pubmed/18671461" TargetMode="External"/><Relationship Id="rId3" Type="http://schemas.openxmlformats.org/officeDocument/2006/relationships/hyperlink" Target="http://www.ncbi.nlm.nih.gov/pubmed?db=pubmed&amp;cmd=link&amp;linkname=pubmed_pubmed&amp;uid=20502331" TargetMode="External"/><Relationship Id="rId7" Type="http://schemas.openxmlformats.org/officeDocument/2006/relationships/hyperlink" Target="http://www.ncbi.nlm.nih.gov/pubmed?db=pubmed&amp;cmd=link&amp;linkname=pubmed_pubmed&amp;uid=19392813" TargetMode="External"/><Relationship Id="rId2" Type="http://schemas.openxmlformats.org/officeDocument/2006/relationships/hyperlink" Target="http://www.ncbi.nlm.nih.gov/pubmed/20502331" TargetMode="External"/><Relationship Id="rId1" Type="http://schemas.openxmlformats.org/officeDocument/2006/relationships/slideLayout" Target="../slideLayouts/slideLayout7.xml"/><Relationship Id="rId6" Type="http://schemas.openxmlformats.org/officeDocument/2006/relationships/hyperlink" Target="http://www.ncbi.nlm.nih.gov/pubmed/19392813" TargetMode="External"/><Relationship Id="rId5" Type="http://schemas.openxmlformats.org/officeDocument/2006/relationships/hyperlink" Target="http://www.ncbi.nlm.nih.gov/pubmed?db=pubmed&amp;cmd=link&amp;linkname=pubmed_pubmed&amp;uid=19700006" TargetMode="External"/><Relationship Id="rId4" Type="http://schemas.openxmlformats.org/officeDocument/2006/relationships/hyperlink" Target="http://www.ncbi.nlm.nih.gov/pubmed/19700006"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ncbi.nlm.nih.gov/pubmed?db=pubmed&amp;cmd=link&amp;linkname=pubmed_pubmed&amp;uid=18533765" TargetMode="External"/><Relationship Id="rId2" Type="http://schemas.openxmlformats.org/officeDocument/2006/relationships/hyperlink" Target="http://www.ncbi.nlm.nih.gov/pubmed/18533765" TargetMode="External"/><Relationship Id="rId1" Type="http://schemas.openxmlformats.org/officeDocument/2006/relationships/slideLayout" Target="../slideLayouts/slideLayout7.xml"/><Relationship Id="rId6" Type="http://schemas.openxmlformats.org/officeDocument/2006/relationships/hyperlink" Target="http://www.ncbi.nlm.nih.gov/pubmed?db=pubmed&amp;cmd=link&amp;linkname=pubmed_pubmed&amp;uid=16470340" TargetMode="External"/><Relationship Id="rId5" Type="http://schemas.openxmlformats.org/officeDocument/2006/relationships/hyperlink" Target="http://www.ncbi.nlm.nih.gov/pubmed/16470340" TargetMode="External"/><Relationship Id="rId4" Type="http://schemas.openxmlformats.org/officeDocument/2006/relationships/hyperlink" Target="http://www.ncbi.nlm.nih.gov/pubmed?db=pubmed&amp;cmd=link&amp;linkname=pubmed_pubmed&amp;uid=17636744"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5.v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ubmed.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2"/>
          <p:cNvSpPr>
            <a:spLocks noGrp="1" noChangeArrowheads="1"/>
          </p:cNvSpPr>
          <p:nvPr>
            <p:ph type="ctrTitle"/>
          </p:nvPr>
        </p:nvSpPr>
        <p:spPr>
          <a:xfrm>
            <a:off x="971550" y="404813"/>
            <a:ext cx="7342188" cy="3122612"/>
          </a:xfrm>
        </p:spPr>
        <p:txBody>
          <a:bodyPr/>
          <a:lstStyle/>
          <a:p>
            <a:pPr eaLnBrk="1" hangingPunct="1"/>
            <a:r>
              <a:rPr lang="es-ES" sz="4400" smtClean="0"/>
              <a:t> Revisión sistemática: antipsicóticos en la esquizofrenia infantil</a:t>
            </a:r>
          </a:p>
        </p:txBody>
      </p:sp>
      <p:sp>
        <p:nvSpPr>
          <p:cNvPr id="16386" name="Rectangle 3"/>
          <p:cNvSpPr>
            <a:spLocks noGrp="1" noChangeArrowheads="1"/>
          </p:cNvSpPr>
          <p:nvPr>
            <p:ph type="subTitle" idx="1"/>
          </p:nvPr>
        </p:nvSpPr>
        <p:spPr>
          <a:xfrm>
            <a:off x="5724525" y="5300663"/>
            <a:ext cx="3095625" cy="1081087"/>
          </a:xfrm>
        </p:spPr>
        <p:txBody>
          <a:bodyPr/>
          <a:lstStyle/>
          <a:p>
            <a:pPr eaLnBrk="1" hangingPunct="1"/>
            <a:r>
              <a:rPr lang="es-ES" sz="1800" smtClean="0"/>
              <a:t>Marina Romero.( MIR-2)</a:t>
            </a:r>
            <a:endParaRPr lang="es-ES" sz="1600" smtClean="0"/>
          </a:p>
          <a:p>
            <a:pPr eaLnBrk="1" hangingPunct="1"/>
            <a:r>
              <a:rPr lang="es-ES" sz="1800" smtClean="0"/>
              <a:t>Ramón Arias.( MIR-1)</a:t>
            </a:r>
            <a:endParaRPr lang="es-ES" sz="1600" b="1" smtClean="0"/>
          </a:p>
          <a:p>
            <a:pPr eaLnBrk="1" hangingPunct="1"/>
            <a:endParaRPr lang="es-ES" sz="1600" b="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4 CuadroTexto"/>
          <p:cNvSpPr txBox="1">
            <a:spLocks noChangeArrowheads="1"/>
          </p:cNvSpPr>
          <p:nvPr/>
        </p:nvSpPr>
        <p:spPr bwMode="auto">
          <a:xfrm>
            <a:off x="0" y="0"/>
            <a:ext cx="9144000" cy="6862763"/>
          </a:xfrm>
          <a:prstGeom prst="rect">
            <a:avLst/>
          </a:prstGeom>
          <a:solidFill>
            <a:schemeClr val="accent2"/>
          </a:solidFill>
          <a:ln w="9525">
            <a:noFill/>
            <a:miter lim="800000"/>
            <a:headEnd/>
            <a:tailEnd/>
          </a:ln>
        </p:spPr>
        <p:txBody>
          <a:bodyPr>
            <a:spAutoFit/>
          </a:bodyPr>
          <a:lstStyle/>
          <a:p>
            <a:r>
              <a:rPr lang="es-ES" sz="2000" b="1"/>
              <a:t>Results: 7</a:t>
            </a:r>
          </a:p>
          <a:p>
            <a:r>
              <a:rPr lang="es-ES" sz="2000"/>
              <a:t>1.</a:t>
            </a:r>
          </a:p>
          <a:p>
            <a:r>
              <a:rPr lang="es-ES" sz="2000">
                <a:hlinkClick r:id="rId2" action="ppaction://hlinkfile"/>
              </a:rPr>
              <a:t>Treatment of early-onset schizophrenia.</a:t>
            </a:r>
            <a:endParaRPr lang="es-ES" sz="2000"/>
          </a:p>
          <a:p>
            <a:r>
              <a:rPr lang="es-ES" sz="2000"/>
              <a:t>Mattai AK, Hill JL, Lenroot RK.</a:t>
            </a:r>
          </a:p>
          <a:p>
            <a:r>
              <a:rPr lang="es-ES" sz="2000"/>
              <a:t>Curr Opin Psychiatry. 2010 Jul;23(4):304-10. Review.PMID: 20502331 [PubMed - indexed for MEDLINE]</a:t>
            </a:r>
            <a:r>
              <a:rPr lang="es-ES" sz="2000">
                <a:hlinkClick r:id="rId3" action="ppaction://hlinkfile"/>
              </a:rPr>
              <a:t>Related citations</a:t>
            </a:r>
            <a:endParaRPr lang="es-ES" sz="2000"/>
          </a:p>
          <a:p>
            <a:r>
              <a:rPr lang="es-ES" sz="2000"/>
              <a:t>2.</a:t>
            </a:r>
          </a:p>
          <a:p>
            <a:r>
              <a:rPr lang="es-ES" sz="2000">
                <a:hlinkClick r:id="rId4" action="ppaction://hlinkfile"/>
              </a:rPr>
              <a:t>Schizophrenia.</a:t>
            </a:r>
            <a:endParaRPr lang="es-ES" sz="2000"/>
          </a:p>
          <a:p>
            <a:r>
              <a:rPr lang="es-ES" sz="2000"/>
              <a:t>van Os J, Kapur S.</a:t>
            </a:r>
          </a:p>
          <a:p>
            <a:r>
              <a:rPr lang="es-ES" sz="2000"/>
              <a:t>Lancet. 2009 Aug 22;374(9690):635-45. Review.PMID: 19700006 [PubMed - indexed for MEDLINE]</a:t>
            </a:r>
            <a:r>
              <a:rPr lang="es-ES" sz="2000">
                <a:hlinkClick r:id="rId5" action="ppaction://hlinkfile"/>
              </a:rPr>
              <a:t>Related citations</a:t>
            </a:r>
            <a:endParaRPr lang="es-ES" sz="2000"/>
          </a:p>
          <a:p>
            <a:r>
              <a:rPr lang="es-ES" sz="2000"/>
              <a:t>3.</a:t>
            </a:r>
          </a:p>
          <a:p>
            <a:r>
              <a:rPr lang="es-ES" sz="2000">
                <a:hlinkClick r:id="rId6" action="ppaction://hlinkfile"/>
              </a:rPr>
              <a:t>Early intervention in patients at ultra high risk of psychosis: benefits and risks.</a:t>
            </a:r>
            <a:endParaRPr lang="es-ES" sz="2000"/>
          </a:p>
          <a:p>
            <a:r>
              <a:rPr lang="es-ES" sz="2000"/>
              <a:t>de Koning MB, Bloemen OJ, van Amelsvoort TA, Becker HE, Nieman DH, van der Gaag M, Linszen DH.</a:t>
            </a:r>
          </a:p>
          <a:p>
            <a:r>
              <a:rPr lang="es-ES" sz="2000"/>
              <a:t>Acta Psychiatr Scand. 2009 Jun;119(6):426-42. Epub 2009 Mar 10. Review.PMID: 19392813 [PubMed - indexed for MEDLINE]Free PMC Article</a:t>
            </a:r>
            <a:r>
              <a:rPr lang="es-ES" sz="2000">
                <a:hlinkClick r:id="rId7" action="ppaction://hlinkfile"/>
              </a:rPr>
              <a:t>Related citations</a:t>
            </a:r>
            <a:endParaRPr lang="es-ES" sz="2000"/>
          </a:p>
          <a:p>
            <a:r>
              <a:rPr lang="es-ES" sz="2000"/>
              <a:t>4.</a:t>
            </a:r>
          </a:p>
          <a:p>
            <a:r>
              <a:rPr lang="es-ES" sz="2000">
                <a:hlinkClick r:id="rId8" action="ppaction://hlinkfile"/>
              </a:rPr>
              <a:t>Child and adolescent schizophrenia: pharmacological approaches.</a:t>
            </a:r>
            <a:endParaRPr lang="es-ES" sz="2000"/>
          </a:p>
          <a:p>
            <a:r>
              <a:rPr lang="es-ES" sz="2000"/>
              <a:t>Madaan V, Dvir Y, Wilson DR.</a:t>
            </a:r>
          </a:p>
          <a:p>
            <a:r>
              <a:rPr lang="es-ES" sz="2000"/>
              <a:t>Expert Opin Pharmacother. 2008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1 CuadroTexto"/>
          <p:cNvSpPr txBox="1">
            <a:spLocks noChangeArrowheads="1"/>
          </p:cNvSpPr>
          <p:nvPr/>
        </p:nvSpPr>
        <p:spPr bwMode="auto">
          <a:xfrm>
            <a:off x="0" y="0"/>
            <a:ext cx="9144000" cy="7478713"/>
          </a:xfrm>
          <a:prstGeom prst="rect">
            <a:avLst/>
          </a:prstGeom>
          <a:solidFill>
            <a:schemeClr val="accent2"/>
          </a:solidFill>
          <a:ln w="9525">
            <a:noFill/>
            <a:miter lim="800000"/>
            <a:headEnd/>
            <a:tailEnd/>
          </a:ln>
        </p:spPr>
        <p:txBody>
          <a:bodyPr>
            <a:spAutoFit/>
          </a:bodyPr>
          <a:lstStyle/>
          <a:p>
            <a:r>
              <a:rPr lang="es-ES" sz="2000"/>
              <a:t> </a:t>
            </a:r>
          </a:p>
          <a:p>
            <a:r>
              <a:rPr lang="es-ES" sz="2000"/>
              <a:t>5.</a:t>
            </a:r>
          </a:p>
          <a:p>
            <a:r>
              <a:rPr lang="es-ES" sz="2000">
                <a:hlinkClick r:id="rId2" action="ppaction://hlinkfile"/>
              </a:rPr>
              <a:t>Efficacy of atypical antipsychotics in early-onset schizophrenia and other psychotic disorders.</a:t>
            </a:r>
            <a:endParaRPr lang="es-ES" sz="2000"/>
          </a:p>
          <a:p>
            <a:r>
              <a:rPr lang="es-ES" sz="2000"/>
              <a:t>Sikich L.</a:t>
            </a:r>
          </a:p>
          <a:p>
            <a:r>
              <a:rPr lang="es-ES" sz="2000"/>
              <a:t>J Clin Psychiatry. 2008;69 Suppl 4:21-5. Review.PMID: 18533765 [PubMed - indexed for MEDLINE]Free Article</a:t>
            </a:r>
            <a:r>
              <a:rPr lang="es-ES" sz="2000">
                <a:hlinkClick r:id="rId3" action="ppaction://hlinkfile"/>
              </a:rPr>
              <a:t>Related citations</a:t>
            </a:r>
            <a:endParaRPr lang="es-ES" sz="2000"/>
          </a:p>
          <a:p>
            <a:endParaRPr lang="es-ES" sz="2000"/>
          </a:p>
          <a:p>
            <a:r>
              <a:rPr lang="es-ES" sz="2000" b="1">
                <a:solidFill>
                  <a:srgbClr val="FF0000"/>
                </a:solidFill>
              </a:rPr>
              <a:t>6.</a:t>
            </a:r>
          </a:p>
          <a:p>
            <a:r>
              <a:rPr lang="es-ES" sz="2000" b="1" u="sng">
                <a:solidFill>
                  <a:srgbClr val="FF0000"/>
                </a:solidFill>
              </a:rPr>
              <a:t>Antipsychotic medication for childhood-onset Schizophrenia</a:t>
            </a:r>
          </a:p>
          <a:p>
            <a:r>
              <a:rPr lang="es-ES" sz="2000" b="1">
                <a:solidFill>
                  <a:srgbClr val="FF0000"/>
                </a:solidFill>
              </a:rPr>
              <a:t>Kennedy E, Kumar A, Datta SS.</a:t>
            </a:r>
          </a:p>
          <a:p>
            <a:r>
              <a:rPr lang="es-ES" sz="2000" b="1">
                <a:solidFill>
                  <a:srgbClr val="FF0000"/>
                </a:solidFill>
              </a:rPr>
              <a:t>Cochrane Database Syst Rev. 2007 Jul 18;(3):CD004027. Review.PMID: 17636744 [PubMed - indexed for MEDLINE] </a:t>
            </a:r>
            <a:r>
              <a:rPr lang="es-ES" sz="2000" b="1">
                <a:solidFill>
                  <a:srgbClr val="FF0000"/>
                </a:solidFill>
                <a:hlinkClick r:id="rId4" action="ppaction://hlinkfile"/>
              </a:rPr>
              <a:t>Related citations</a:t>
            </a:r>
            <a:endParaRPr lang="es-ES" sz="2000" b="1">
              <a:solidFill>
                <a:srgbClr val="FF0000"/>
              </a:solidFill>
            </a:endParaRPr>
          </a:p>
          <a:p>
            <a:endParaRPr lang="es-ES" sz="2000"/>
          </a:p>
          <a:p>
            <a:r>
              <a:rPr lang="es-ES" sz="2000"/>
              <a:t>7.</a:t>
            </a:r>
          </a:p>
          <a:p>
            <a:r>
              <a:rPr lang="es-ES" sz="2000">
                <a:hlinkClick r:id="rId5" action="ppaction://hlinkfile"/>
              </a:rPr>
              <a:t>Antipsychotics in early onset Schizophrenia: Systematic review and meta-analysis.</a:t>
            </a:r>
            <a:endParaRPr lang="es-ES" sz="2000"/>
          </a:p>
          <a:p>
            <a:r>
              <a:rPr lang="es-ES" sz="2000"/>
              <a:t>Armenteros JL, Davies M.</a:t>
            </a:r>
          </a:p>
          <a:p>
            <a:r>
              <a:rPr lang="es-ES" sz="2000"/>
              <a:t>Eur Child Adolesc Psychiatry. 2006 Mar;15(3):141-8. Epub 2006 Feb 9. Review.PMID: 16470340 [PubMed - indexed for MEDLINE]</a:t>
            </a:r>
            <a:r>
              <a:rPr lang="es-ES" sz="2000">
                <a:hlinkClick r:id="rId6" action="ppaction://hlinkfile"/>
              </a:rPr>
              <a:t>Related citations</a:t>
            </a:r>
          </a:p>
          <a:p>
            <a:endParaRPr lang="es-ES" sz="2000">
              <a:hlinkClick r:id="rId6" action="ppaction://hlinkfile"/>
            </a:endParaRPr>
          </a:p>
          <a:p>
            <a:endParaRPr lang="es-ES" sz="2000">
              <a:hlinkClick r:id="rId6" action="ppaction://hlinkfile"/>
            </a:endParaRPr>
          </a:p>
          <a:p>
            <a:endParaRPr lang="es-ES" sz="2000">
              <a:hlinkClick r:id="rId6" action="ppaction://hlinkfile"/>
            </a:endParaRPr>
          </a:p>
          <a:p>
            <a:endParaRPr lang="es-ES"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p:txBody>
          <a:bodyPr/>
          <a:lstStyle/>
          <a:p>
            <a:pPr eaLnBrk="1" hangingPunct="1"/>
            <a:r>
              <a:rPr lang="es-ES" smtClean="0"/>
              <a:t>Título.</a:t>
            </a:r>
          </a:p>
        </p:txBody>
      </p:sp>
      <p:sp>
        <p:nvSpPr>
          <p:cNvPr id="27650" name="Rectangle 3"/>
          <p:cNvSpPr>
            <a:spLocks noGrp="1" noChangeArrowheads="1"/>
          </p:cNvSpPr>
          <p:nvPr>
            <p:ph type="body" idx="1"/>
          </p:nvPr>
        </p:nvSpPr>
        <p:spPr/>
        <p:txBody>
          <a:bodyPr/>
          <a:lstStyle/>
          <a:p>
            <a:pPr eaLnBrk="1" hangingPunct="1">
              <a:lnSpc>
                <a:spcPct val="90000"/>
              </a:lnSpc>
              <a:buFont typeface="Wingdings" pitchFamily="2" charset="2"/>
              <a:buNone/>
            </a:pPr>
            <a:r>
              <a:rPr lang="es-ES" sz="2400" smtClean="0"/>
              <a:t>Kennedy E, Kumar A, Datta SS. </a:t>
            </a:r>
          </a:p>
          <a:p>
            <a:pPr eaLnBrk="1" hangingPunct="1">
              <a:lnSpc>
                <a:spcPct val="90000"/>
              </a:lnSpc>
              <a:buFont typeface="Wingdings" pitchFamily="2" charset="2"/>
              <a:buNone/>
            </a:pPr>
            <a:r>
              <a:rPr lang="es-ES" sz="2400" smtClean="0"/>
              <a:t>Medicamentos antipsicóticos para la esquizofrenia de inicio en la infancia (Revisión Cochrane traducida). En: </a:t>
            </a:r>
            <a:r>
              <a:rPr lang="es-ES" sz="2400" i="1" smtClean="0"/>
              <a:t>La Biblioteca Cochrane Plus</a:t>
            </a:r>
            <a:r>
              <a:rPr lang="es-ES" sz="2400" smtClean="0"/>
              <a:t>, 2008 Número 2. Oxford: Update Software Ltd. </a:t>
            </a:r>
          </a:p>
          <a:p>
            <a:pPr eaLnBrk="1" hangingPunct="1">
              <a:lnSpc>
                <a:spcPct val="90000"/>
              </a:lnSpc>
              <a:buFont typeface="Wingdings" pitchFamily="2" charset="2"/>
              <a:buNone/>
            </a:pPr>
            <a:r>
              <a:rPr lang="es-ES" sz="2400" smtClean="0"/>
              <a:t>Disponible en:http://www.update-software.com. (Traducida de </a:t>
            </a:r>
            <a:r>
              <a:rPr lang="es-ES" sz="2400" i="1" smtClean="0"/>
              <a:t>The Cochrane Library</a:t>
            </a:r>
            <a:r>
              <a:rPr lang="es-ES" sz="2400" smtClean="0"/>
              <a:t>, 2008 Issue 2. Chichester, UK: John Wiley &amp; Sons, Ltd.).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es-ES" smtClean="0"/>
              <a:t>Lectura crítica de artículos de revisión.</a:t>
            </a:r>
          </a:p>
        </p:txBody>
      </p:sp>
      <p:sp>
        <p:nvSpPr>
          <p:cNvPr id="28674"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2"/>
          <p:cNvSpPr>
            <a:spLocks noGrp="1" noChangeArrowheads="1"/>
          </p:cNvSpPr>
          <p:nvPr>
            <p:ph type="title"/>
          </p:nvPr>
        </p:nvSpPr>
        <p:spPr/>
        <p:txBody>
          <a:bodyPr/>
          <a:lstStyle/>
          <a:p>
            <a:pPr eaLnBrk="1" hangingPunct="1"/>
            <a:r>
              <a:rPr lang="es-ES" smtClean="0"/>
              <a:t>Lectura crítica de artículos de revisión.</a:t>
            </a:r>
          </a:p>
        </p:txBody>
      </p:sp>
      <p:sp>
        <p:nvSpPr>
          <p:cNvPr id="29698" name="Rectangle 3"/>
          <p:cNvSpPr>
            <a:spLocks noGrp="1" noChangeArrowheads="1"/>
          </p:cNvSpPr>
          <p:nvPr>
            <p:ph type="body" idx="1"/>
          </p:nvPr>
        </p:nvSpPr>
        <p:spPr/>
        <p:txBody>
          <a:bodyPr/>
          <a:lstStyle/>
          <a:p>
            <a:pPr eaLnBrk="1" hangingPunct="1"/>
            <a:r>
              <a:rPr lang="es-ES" smtClean="0">
                <a:solidFill>
                  <a:srgbClr val="FF0000"/>
                </a:solidFill>
              </a:rPr>
              <a:t>¿ son validos los resultados del estudio ?</a:t>
            </a:r>
          </a:p>
          <a:p>
            <a:pPr eaLnBrk="1" hangingPunct="1"/>
            <a:r>
              <a:rPr lang="es-ES" smtClean="0"/>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AutoShape 2"/>
          <p:cNvSpPr>
            <a:spLocks noGrp="1" noChangeArrowheads="1"/>
          </p:cNvSpPr>
          <p:nvPr>
            <p:ph type="title"/>
          </p:nvPr>
        </p:nvSpPr>
        <p:spPr/>
        <p:txBody>
          <a:bodyPr/>
          <a:lstStyle/>
          <a:p>
            <a:pPr eaLnBrk="1" hangingPunct="1"/>
            <a:r>
              <a:rPr lang="es-ES" smtClean="0"/>
              <a:t>Criterios primarios de validez (I).</a:t>
            </a:r>
          </a:p>
        </p:txBody>
      </p:sp>
      <p:sp>
        <p:nvSpPr>
          <p:cNvPr id="17411" name="Rectangle 3"/>
          <p:cNvSpPr>
            <a:spLocks noGrp="1" noChangeArrowheads="1"/>
          </p:cNvSpPr>
          <p:nvPr>
            <p:ph type="body" sz="half" idx="1"/>
          </p:nvPr>
        </p:nvSpPr>
        <p:spPr>
          <a:xfrm>
            <a:off x="838200" y="2362200"/>
            <a:ext cx="3770313" cy="1643063"/>
          </a:xfrm>
        </p:spPr>
        <p:txBody>
          <a:bodyPr/>
          <a:lstStyle/>
          <a:p>
            <a:pPr eaLnBrk="1" hangingPunct="1"/>
            <a:r>
              <a:rPr lang="es-ES" sz="2400" smtClean="0"/>
              <a:t>¿ Abordó la revisión de conjunto un problema localizado ?</a:t>
            </a:r>
          </a:p>
        </p:txBody>
      </p:sp>
      <p:sp>
        <p:nvSpPr>
          <p:cNvPr id="17416" name="Text Box 8"/>
          <p:cNvSpPr txBox="1">
            <a:spLocks noChangeArrowheads="1"/>
          </p:cNvSpPr>
          <p:nvPr/>
        </p:nvSpPr>
        <p:spPr bwMode="auto">
          <a:xfrm>
            <a:off x="1116013" y="4149725"/>
            <a:ext cx="3600450" cy="1552575"/>
          </a:xfrm>
          <a:prstGeom prst="rect">
            <a:avLst/>
          </a:prstGeom>
          <a:noFill/>
          <a:ln w="9525">
            <a:noFill/>
            <a:miter lim="800000"/>
            <a:headEnd/>
            <a:tailEnd/>
          </a:ln>
        </p:spPr>
        <p:txBody>
          <a:bodyPr>
            <a:spAutoFit/>
          </a:bodyPr>
          <a:lstStyle/>
          <a:p>
            <a:r>
              <a:rPr lang="es-ES" sz="2400"/>
              <a:t>El principal problema que aborda la revisión sistemática está claro a partir del título.</a:t>
            </a:r>
          </a:p>
        </p:txBody>
      </p:sp>
      <p:pic>
        <p:nvPicPr>
          <p:cNvPr id="17417" name="Picture 9" descr="MC900433800[1]"/>
          <p:cNvPicPr>
            <a:picLocks noGrp="1" noChangeAspect="1" noChangeArrowheads="1"/>
          </p:cNvPicPr>
          <p:nvPr>
            <p:ph type="clipArt" sz="half" idx="2"/>
          </p:nvPr>
        </p:nvPicPr>
        <p:blipFill>
          <a:blip r:embed="rId2"/>
          <a:srcRect/>
          <a:stretch>
            <a:fillRect/>
          </a:stretch>
        </p:blipFill>
        <p:spPr>
          <a:xfrm>
            <a:off x="5502275" y="3081338"/>
            <a:ext cx="2286000" cy="22860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ox(in)">
                                      <p:cBhvr>
                                        <p:cTn id="7" dur="1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16"/>
                                        </p:tgtEl>
                                        <p:attrNameLst>
                                          <p:attrName>style.visibility</p:attrName>
                                        </p:attrNameLst>
                                      </p:cBhvr>
                                      <p:to>
                                        <p:strVal val="visible"/>
                                      </p:to>
                                    </p:set>
                                    <p:anim calcmode="lin" valueType="num">
                                      <p:cBhvr additive="base">
                                        <p:cTn id="12" dur="1000" fill="hold"/>
                                        <p:tgtEl>
                                          <p:spTgt spid="17416"/>
                                        </p:tgtEl>
                                        <p:attrNameLst>
                                          <p:attrName>ppt_x</p:attrName>
                                        </p:attrNameLst>
                                      </p:cBhvr>
                                      <p:tavLst>
                                        <p:tav tm="0">
                                          <p:val>
                                            <p:strVal val="#ppt_x"/>
                                          </p:val>
                                        </p:tav>
                                        <p:tav tm="100000">
                                          <p:val>
                                            <p:strVal val="#ppt_x"/>
                                          </p:val>
                                        </p:tav>
                                      </p:tavLst>
                                    </p:anim>
                                    <p:anim calcmode="lin" valueType="num">
                                      <p:cBhvr additive="base">
                                        <p:cTn id="13" dur="1000" fill="hold"/>
                                        <p:tgtEl>
                                          <p:spTgt spid="1741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4" presetClass="entr" presetSubtype="0" accel="100000" fill="hold" nodeType="clickEffect">
                                  <p:stCondLst>
                                    <p:cond delay="0"/>
                                  </p:stCondLst>
                                  <p:childTnLst>
                                    <p:set>
                                      <p:cBhvr>
                                        <p:cTn id="17" dur="1" fill="hold">
                                          <p:stCondLst>
                                            <p:cond delay="0"/>
                                          </p:stCondLst>
                                        </p:cTn>
                                        <p:tgtEl>
                                          <p:spTgt spid="17417"/>
                                        </p:tgtEl>
                                        <p:attrNameLst>
                                          <p:attrName>style.visibility</p:attrName>
                                        </p:attrNameLst>
                                      </p:cBhvr>
                                      <p:to>
                                        <p:strVal val="visible"/>
                                      </p:to>
                                    </p:set>
                                    <p:anim calcmode="lin" valueType="num">
                                      <p:cBhvr>
                                        <p:cTn id="18" dur="1000" fill="hold"/>
                                        <p:tgtEl>
                                          <p:spTgt spid="17417"/>
                                        </p:tgtEl>
                                        <p:attrNameLst>
                                          <p:attrName>ppt_w</p:attrName>
                                        </p:attrNameLst>
                                      </p:cBhvr>
                                      <p:tavLst>
                                        <p:tav tm="0">
                                          <p:val>
                                            <p:strVal val="#ppt_w*0.05"/>
                                          </p:val>
                                        </p:tav>
                                        <p:tav tm="100000">
                                          <p:val>
                                            <p:strVal val="#ppt_w"/>
                                          </p:val>
                                        </p:tav>
                                      </p:tavLst>
                                    </p:anim>
                                    <p:anim calcmode="lin" valueType="num">
                                      <p:cBhvr>
                                        <p:cTn id="19" dur="1000" fill="hold"/>
                                        <p:tgtEl>
                                          <p:spTgt spid="17417"/>
                                        </p:tgtEl>
                                        <p:attrNameLst>
                                          <p:attrName>ppt_h</p:attrName>
                                        </p:attrNameLst>
                                      </p:cBhvr>
                                      <p:tavLst>
                                        <p:tav tm="0">
                                          <p:val>
                                            <p:strVal val="#ppt_h"/>
                                          </p:val>
                                        </p:tav>
                                        <p:tav tm="100000">
                                          <p:val>
                                            <p:strVal val="#ppt_h"/>
                                          </p:val>
                                        </p:tav>
                                      </p:tavLst>
                                    </p:anim>
                                    <p:anim calcmode="lin" valueType="num">
                                      <p:cBhvr>
                                        <p:cTn id="20" dur="1000" fill="hold"/>
                                        <p:tgtEl>
                                          <p:spTgt spid="17417"/>
                                        </p:tgtEl>
                                        <p:attrNameLst>
                                          <p:attrName>ppt_x</p:attrName>
                                        </p:attrNameLst>
                                      </p:cBhvr>
                                      <p:tavLst>
                                        <p:tav tm="0">
                                          <p:val>
                                            <p:strVal val="#ppt_x-.2"/>
                                          </p:val>
                                        </p:tav>
                                        <p:tav tm="100000">
                                          <p:val>
                                            <p:strVal val="#ppt_x"/>
                                          </p:val>
                                        </p:tav>
                                      </p:tavLst>
                                    </p:anim>
                                    <p:anim calcmode="lin" valueType="num">
                                      <p:cBhvr>
                                        <p:cTn id="21" dur="1000" fill="hold"/>
                                        <p:tgtEl>
                                          <p:spTgt spid="17417"/>
                                        </p:tgtEl>
                                        <p:attrNameLst>
                                          <p:attrName>ppt_y</p:attrName>
                                        </p:attrNameLst>
                                      </p:cBhvr>
                                      <p:tavLst>
                                        <p:tav tm="0">
                                          <p:val>
                                            <p:strVal val="#ppt_y"/>
                                          </p:val>
                                        </p:tav>
                                        <p:tav tm="100000">
                                          <p:val>
                                            <p:strVal val="#ppt_y"/>
                                          </p:val>
                                        </p:tav>
                                      </p:tavLst>
                                    </p:anim>
                                    <p:animEffect transition="in" filter="fade">
                                      <p:cBhvr>
                                        <p:cTn id="22" dur="1000"/>
                                        <p:tgtEl>
                                          <p:spTgt spid="174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1741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174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2"/>
          <p:cNvSpPr>
            <a:spLocks noGrp="1" noChangeArrowheads="1"/>
          </p:cNvSpPr>
          <p:nvPr>
            <p:ph type="title"/>
          </p:nvPr>
        </p:nvSpPr>
        <p:spPr/>
        <p:txBody>
          <a:bodyPr/>
          <a:lstStyle/>
          <a:p>
            <a:pPr eaLnBrk="1" hangingPunct="1"/>
            <a:r>
              <a:rPr lang="es-ES" smtClean="0"/>
              <a:t>Criterios primarios de validez ( II ).</a:t>
            </a:r>
          </a:p>
        </p:txBody>
      </p:sp>
      <p:sp>
        <p:nvSpPr>
          <p:cNvPr id="31746" name="Rectangle 3"/>
          <p:cNvSpPr>
            <a:spLocks noGrp="1" noChangeArrowheads="1"/>
          </p:cNvSpPr>
          <p:nvPr>
            <p:ph type="body" idx="1"/>
          </p:nvPr>
        </p:nvSpPr>
        <p:spPr/>
        <p:txBody>
          <a:bodyPr/>
          <a:lstStyle/>
          <a:p>
            <a:pPr eaLnBrk="1" hangingPunct="1">
              <a:buFont typeface="Wingdings" pitchFamily="2" charset="2"/>
              <a:buNone/>
            </a:pPr>
            <a:endParaRPr lang="es-ES" smtClean="0"/>
          </a:p>
          <a:p>
            <a:pPr eaLnBrk="1" hangingPunct="1">
              <a:buFont typeface="Wingdings" pitchFamily="2" charset="2"/>
              <a:buNone/>
            </a:pPr>
            <a:endParaRPr lang="es-ES" smtClean="0"/>
          </a:p>
          <a:p>
            <a:pPr eaLnBrk="1" hangingPunct="1">
              <a:buFont typeface="Wingdings" pitchFamily="2" charset="2"/>
              <a:buNone/>
            </a:pPr>
            <a:r>
              <a:rPr lang="es-ES" smtClean="0"/>
              <a:t>  ¿ Fueron apropiados los criterios utilizados para la inclusión de los artículos a seleccionar ?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48130" name="Object 4"/>
          <p:cNvGraphicFramePr>
            <a:graphicFrameLocks noGrp="1" noChangeAspect="1"/>
          </p:cNvGraphicFramePr>
          <p:nvPr>
            <p:ph sz="half" idx="1"/>
          </p:nvPr>
        </p:nvGraphicFramePr>
        <p:xfrm>
          <a:off x="838200" y="2963863"/>
          <a:ext cx="3770313" cy="2520950"/>
        </p:xfrm>
        <a:graphic>
          <a:graphicData uri="http://schemas.openxmlformats.org/presentationml/2006/ole">
            <mc:AlternateContent xmlns:mc="http://schemas.openxmlformats.org/markup-compatibility/2006">
              <mc:Choice xmlns:v="urn:schemas-microsoft-com:vml" Requires="v">
                <p:oleObj spid="_x0000_s48131" name="Gráfico" r:id="rId3" imgW="6096000" imgH="4076613" progId="MSGraph.Chart.8">
                  <p:embed followColorScheme="full"/>
                </p:oleObj>
              </mc:Choice>
              <mc:Fallback>
                <p:oleObj name="Gráfico" r:id="rId3" imgW="6096000" imgH="4076613"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963863"/>
                        <a:ext cx="3770313" cy="252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AutoShape 2"/>
          <p:cNvSpPr>
            <a:spLocks noGrp="1" noChangeArrowheads="1"/>
          </p:cNvSpPr>
          <p:nvPr>
            <p:ph type="title"/>
          </p:nvPr>
        </p:nvSpPr>
        <p:spPr/>
        <p:txBody>
          <a:bodyPr/>
          <a:lstStyle/>
          <a:p>
            <a:pPr eaLnBrk="1" hangingPunct="1"/>
            <a:r>
              <a:rPr lang="es-ES" smtClean="0"/>
              <a:t>1.Pacientes.</a:t>
            </a:r>
          </a:p>
        </p:txBody>
      </p:sp>
      <p:sp>
        <p:nvSpPr>
          <p:cNvPr id="49154" name="Rectangle 3"/>
          <p:cNvSpPr>
            <a:spLocks noGrp="1" noChangeArrowheads="1"/>
          </p:cNvSpPr>
          <p:nvPr>
            <p:ph type="body" idx="1"/>
          </p:nvPr>
        </p:nvSpPr>
        <p:spPr/>
        <p:txBody>
          <a:bodyPr/>
          <a:lstStyle/>
          <a:p>
            <a:pPr eaLnBrk="1" hangingPunct="1">
              <a:lnSpc>
                <a:spcPct val="90000"/>
              </a:lnSpc>
            </a:pPr>
            <a:r>
              <a:rPr lang="es-ES" smtClean="0"/>
              <a:t>Pacientes diagnosticados según los criterios estándar de diagnóstico DSM-III (APA 1980), ICD-9 (WHO 1978), ICD-10 ( WHO 1992) y DSM-IV (APA 1994).</a:t>
            </a:r>
          </a:p>
          <a:p>
            <a:pPr eaLnBrk="1" hangingPunct="1">
              <a:lnSpc>
                <a:spcPct val="90000"/>
              </a:lnSpc>
            </a:pPr>
            <a:r>
              <a:rPr lang="es-ES" smtClean="0"/>
              <a:t>Rango de edad: niños-niñas menores de 13 años o mayores de 13 años pero diagnosticados antes de los 13 años de edad.</a:t>
            </a:r>
          </a:p>
          <a:p>
            <a:pPr eaLnBrk="1" hangingPunct="1">
              <a:lnSpc>
                <a:spcPct val="90000"/>
              </a:lnSpc>
            </a:pPr>
            <a:r>
              <a:rPr lang="es-ES" smtClean="0"/>
              <a:t>Se excluyó los niños con TEI.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1026" name="Object 4"/>
          <p:cNvGraphicFramePr>
            <a:graphicFrameLocks noGrp="1" noChangeAspect="1"/>
          </p:cNvGraphicFramePr>
          <p:nvPr>
            <p:ph sz="half" idx="1"/>
          </p:nvPr>
        </p:nvGraphicFramePr>
        <p:xfrm>
          <a:off x="838200" y="2963863"/>
          <a:ext cx="3770313" cy="2520950"/>
        </p:xfrm>
        <a:graphic>
          <a:graphicData uri="http://schemas.openxmlformats.org/presentationml/2006/ole">
            <mc:AlternateContent xmlns:mc="http://schemas.openxmlformats.org/markup-compatibility/2006">
              <mc:Choice xmlns:v="urn:schemas-microsoft-com:vml" Requires="v">
                <p:oleObj spid="_x0000_s1027" name="Gráfico" r:id="rId3" imgW="6096000" imgH="4076613" progId="MSGraph.Chart.8">
                  <p:embed followColorScheme="full"/>
                </p:oleObj>
              </mc:Choice>
              <mc:Fallback>
                <p:oleObj name="Gráfico" r:id="rId3" imgW="6096000" imgH="4076613"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963863"/>
                        <a:ext cx="3770313" cy="252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 name="23 CuadroTexto"/>
          <p:cNvSpPr txBox="1">
            <a:spLocks noChangeArrowheads="1"/>
          </p:cNvSpPr>
          <p:nvPr/>
        </p:nvSpPr>
        <p:spPr bwMode="auto">
          <a:xfrm>
            <a:off x="5429250" y="2428875"/>
            <a:ext cx="642938" cy="1016000"/>
          </a:xfrm>
          <a:prstGeom prst="rect">
            <a:avLst/>
          </a:prstGeom>
          <a:noFill/>
          <a:ln w="9525">
            <a:noFill/>
            <a:miter lim="800000"/>
            <a:headEnd/>
            <a:tailEnd/>
          </a:ln>
        </p:spPr>
        <p:txBody>
          <a:bodyPr>
            <a:spAutoFit/>
          </a:bodyPr>
          <a:lstStyle/>
          <a:p>
            <a:r>
              <a:rPr lang="es-ES" sz="2400">
                <a:solidFill>
                  <a:srgbClr val="FF0000"/>
                </a:solidFill>
              </a:rPr>
              <a:t> </a:t>
            </a:r>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box(in)">
                                      <p:cBhvr>
                                        <p:cTn id="7" dur="10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2"/>
          <p:cNvSpPr>
            <a:spLocks noGrp="1" noChangeArrowheads="1"/>
          </p:cNvSpPr>
          <p:nvPr>
            <p:ph type="title"/>
          </p:nvPr>
        </p:nvSpPr>
        <p:spPr/>
        <p:txBody>
          <a:bodyPr/>
          <a:lstStyle/>
          <a:p>
            <a:pPr eaLnBrk="1" hangingPunct="1"/>
            <a:r>
              <a:rPr lang="es-ES" smtClean="0"/>
              <a:t>ESCENARIO CLÍNICO.</a:t>
            </a:r>
          </a:p>
        </p:txBody>
      </p:sp>
      <p:sp>
        <p:nvSpPr>
          <p:cNvPr id="17410" name="Rectangle 3"/>
          <p:cNvSpPr>
            <a:spLocks noGrp="1" noChangeArrowheads="1"/>
          </p:cNvSpPr>
          <p:nvPr>
            <p:ph type="body" idx="1"/>
          </p:nvPr>
        </p:nvSpPr>
        <p:spPr/>
        <p:txBody>
          <a:bodyPr/>
          <a:lstStyle/>
          <a:p>
            <a:pPr eaLnBrk="1" hangingPunct="1"/>
            <a:r>
              <a:rPr lang="es-ES" dirty="0" smtClean="0"/>
              <a:t>Paciente de 12 años de edad ingresado en Hospital Materno Infantil de Málaga.</a:t>
            </a:r>
          </a:p>
          <a:p>
            <a:pPr eaLnBrk="1" hangingPunct="1"/>
            <a:r>
              <a:rPr lang="es-ES" dirty="0" smtClean="0"/>
              <a:t>Diagnosticado de Esquizofrenia en la infancia. Seguimiento en USMIJ.</a:t>
            </a:r>
          </a:p>
          <a:p>
            <a:pPr eaLnBrk="1" hangingPunct="1"/>
            <a:r>
              <a:rPr lang="es-ES" dirty="0" smtClean="0"/>
              <a:t>En tratamiento con olanzapina 5 mgr v.o cada 24 horas.</a:t>
            </a:r>
          </a:p>
          <a:p>
            <a:pPr eaLnBrk="1" hangingPunct="1"/>
            <a:r>
              <a:rPr lang="es-ES" dirty="0" smtClean="0"/>
              <a:t>Presentó ideas delirantes de perjuicio poco estructuradas. Alucinaciones auditivas.</a:t>
            </a:r>
          </a:p>
          <a:p>
            <a:pPr eaLnBrk="1" hangingPunct="1">
              <a:buFont typeface="Wingdings" pitchFamily="2" charset="2"/>
              <a:buNone/>
            </a:pPr>
            <a:endParaRPr lang="es-E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AutoShape 2"/>
          <p:cNvSpPr>
            <a:spLocks noGrp="1" noChangeArrowheads="1"/>
          </p:cNvSpPr>
          <p:nvPr>
            <p:ph type="title"/>
          </p:nvPr>
        </p:nvSpPr>
        <p:spPr/>
        <p:txBody>
          <a:bodyPr/>
          <a:lstStyle/>
          <a:p>
            <a:pPr eaLnBrk="1" hangingPunct="1"/>
            <a:r>
              <a:rPr lang="es-ES" smtClean="0"/>
              <a:t>2.Tipos de intervenciones.</a:t>
            </a:r>
          </a:p>
        </p:txBody>
      </p:sp>
      <p:sp>
        <p:nvSpPr>
          <p:cNvPr id="52226" name="Rectangle 3"/>
          <p:cNvSpPr>
            <a:spLocks noGrp="1" noChangeArrowheads="1"/>
          </p:cNvSpPr>
          <p:nvPr>
            <p:ph type="body" idx="1"/>
          </p:nvPr>
        </p:nvSpPr>
        <p:spPr/>
        <p:txBody>
          <a:bodyPr/>
          <a:lstStyle/>
          <a:p>
            <a:pPr eaLnBrk="1" hangingPunct="1"/>
            <a:r>
              <a:rPr lang="es-ES" smtClean="0"/>
              <a:t>Fármaco antipsicóticos típicos o convencionales.</a:t>
            </a:r>
          </a:p>
          <a:p>
            <a:pPr eaLnBrk="1" hangingPunct="1"/>
            <a:r>
              <a:rPr lang="es-ES" smtClean="0"/>
              <a:t>Fármacos antipsicóticos atípicos.</a:t>
            </a:r>
          </a:p>
          <a:p>
            <a:pPr eaLnBrk="1" hangingPunct="1"/>
            <a:r>
              <a:rPr lang="es-ES" smtClean="0"/>
              <a:t>Placebo.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2050" name="Object 4"/>
          <p:cNvGraphicFramePr>
            <a:graphicFrameLocks noGrp="1" noChangeAspect="1"/>
          </p:cNvGraphicFramePr>
          <p:nvPr>
            <p:ph sz="half" idx="1"/>
          </p:nvPr>
        </p:nvGraphicFramePr>
        <p:xfrm>
          <a:off x="838200" y="2963863"/>
          <a:ext cx="3770313" cy="2520950"/>
        </p:xfrm>
        <a:graphic>
          <a:graphicData uri="http://schemas.openxmlformats.org/presentationml/2006/ole">
            <mc:AlternateContent xmlns:mc="http://schemas.openxmlformats.org/markup-compatibility/2006">
              <mc:Choice xmlns:v="urn:schemas-microsoft-com:vml" Requires="v">
                <p:oleObj spid="_x0000_s2051" name="Gráfico" r:id="rId3" imgW="6096000" imgH="4076613" progId="MSGraph.Chart.8">
                  <p:embed followColorScheme="full"/>
                </p:oleObj>
              </mc:Choice>
              <mc:Fallback>
                <p:oleObj name="Gráfico" r:id="rId3" imgW="6096000" imgH="4076613"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963863"/>
                        <a:ext cx="3770313" cy="252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69" name="23 CuadroTexto"/>
          <p:cNvSpPr txBox="1">
            <a:spLocks noChangeArrowheads="1"/>
          </p:cNvSpPr>
          <p:nvPr/>
        </p:nvSpPr>
        <p:spPr bwMode="auto">
          <a:xfrm>
            <a:off x="5429250" y="2714625"/>
            <a:ext cx="642938" cy="646113"/>
          </a:xfrm>
          <a:prstGeom prst="rect">
            <a:avLst/>
          </a:prstGeom>
          <a:noFill/>
          <a:ln w="9525">
            <a:noFill/>
            <a:miter lim="800000"/>
            <a:headEnd/>
            <a:tailEnd/>
          </a:ln>
        </p:spPr>
        <p:txBody>
          <a:bodyPr>
            <a:spAutoFit/>
          </a:bodyPr>
          <a:lstStyle/>
          <a:p>
            <a:r>
              <a:rPr lang="es-ES" sz="3600">
                <a:solidFill>
                  <a:srgbClr val="FF0000"/>
                </a:solidFill>
              </a:rPr>
              <a:t>Si</a:t>
            </a:r>
          </a:p>
        </p:txBody>
      </p:sp>
      <p:sp>
        <p:nvSpPr>
          <p:cNvPr id="7" name="6 CuadroTexto"/>
          <p:cNvSpPr txBox="1">
            <a:spLocks noChangeArrowheads="1"/>
          </p:cNvSpPr>
          <p:nvPr/>
        </p:nvSpPr>
        <p:spPr bwMode="auto">
          <a:xfrm>
            <a:off x="5429250" y="3571875"/>
            <a:ext cx="714375" cy="646113"/>
          </a:xfrm>
          <a:prstGeom prst="rect">
            <a:avLst/>
          </a:prstGeom>
          <a:noFill/>
          <a:ln w="9525">
            <a:noFill/>
            <a:miter lim="800000"/>
            <a:headEnd/>
            <a:tailEnd/>
          </a:ln>
        </p:spPr>
        <p:txBody>
          <a:bodyPr>
            <a:spAutoFit/>
          </a:bodyPr>
          <a:lstStyle/>
          <a:p>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AutoShape 2"/>
          <p:cNvSpPr>
            <a:spLocks noGrp="1" noChangeArrowheads="1"/>
          </p:cNvSpPr>
          <p:nvPr>
            <p:ph type="title"/>
          </p:nvPr>
        </p:nvSpPr>
        <p:spPr/>
        <p:txBody>
          <a:bodyPr/>
          <a:lstStyle/>
          <a:p>
            <a:pPr eaLnBrk="1" hangingPunct="1"/>
            <a:r>
              <a:rPr lang="es-ES" smtClean="0"/>
              <a:t>3.Resultados de interés.</a:t>
            </a:r>
          </a:p>
        </p:txBody>
      </p:sp>
      <p:sp>
        <p:nvSpPr>
          <p:cNvPr id="55298" name="Rectangle 3"/>
          <p:cNvSpPr>
            <a:spLocks noGrp="1" noChangeArrowheads="1"/>
          </p:cNvSpPr>
          <p:nvPr>
            <p:ph type="body" idx="1"/>
          </p:nvPr>
        </p:nvSpPr>
        <p:spPr/>
        <p:txBody>
          <a:bodyPr/>
          <a:lstStyle/>
          <a:p>
            <a:pPr eaLnBrk="1" hangingPunct="1"/>
            <a:r>
              <a:rPr lang="es-ES" smtClean="0"/>
              <a:t>Riesgo Relativo. (RR).</a:t>
            </a:r>
          </a:p>
          <a:p>
            <a:pPr eaLnBrk="1" hangingPunct="1"/>
            <a:r>
              <a:rPr lang="es-ES" smtClean="0"/>
              <a:t>Intervalo de Confianza 95 %. (IC).</a:t>
            </a:r>
          </a:p>
          <a:p>
            <a:pPr eaLnBrk="1" hangingPunct="1"/>
            <a:r>
              <a:rPr lang="es-ES" smtClean="0"/>
              <a:t>Diferencia de medias ponderadas.</a:t>
            </a:r>
          </a:p>
          <a:p>
            <a:pPr eaLnBrk="1" hangingPunct="1"/>
            <a:r>
              <a:rPr lang="es-ES" smtClean="0"/>
              <a:t>Otros datos: muerte, calidad de vida, logro educativo, efectos extrapiramidales…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AutoShape 2"/>
          <p:cNvSpPr>
            <a:spLocks noGrp="1" noChangeArrowheads="1"/>
          </p:cNvSpPr>
          <p:nvPr>
            <p:ph type="title"/>
          </p:nvPr>
        </p:nvSpPr>
        <p:spPr>
          <a:xfrm>
            <a:off x="762000" y="762000"/>
            <a:ext cx="7924800" cy="1309688"/>
          </a:xfrm>
        </p:spPr>
        <p:txBody>
          <a:bodyPr/>
          <a:lstStyle/>
          <a:p>
            <a:pPr eaLnBrk="1" hangingPunct="1"/>
            <a:r>
              <a:rPr lang="es-ES" sz="2800" smtClean="0"/>
              <a:t>¿Fueron apropiados los criterios utilizados para la inclusión de los artículos a seleccionar?.</a:t>
            </a:r>
          </a:p>
        </p:txBody>
      </p:sp>
      <p:graphicFrame>
        <p:nvGraphicFramePr>
          <p:cNvPr id="40962" name="Object 4"/>
          <p:cNvGraphicFramePr>
            <a:graphicFrameLocks noGrp="1" noChangeAspect="1"/>
          </p:cNvGraphicFramePr>
          <p:nvPr>
            <p:ph sz="half" idx="1"/>
          </p:nvPr>
        </p:nvGraphicFramePr>
        <p:xfrm>
          <a:off x="838200" y="2963863"/>
          <a:ext cx="3770313" cy="2520950"/>
        </p:xfrm>
        <a:graphic>
          <a:graphicData uri="http://schemas.openxmlformats.org/presentationml/2006/ole">
            <mc:AlternateContent xmlns:mc="http://schemas.openxmlformats.org/markup-compatibility/2006">
              <mc:Choice xmlns:v="urn:schemas-microsoft-com:vml" Requires="v">
                <p:oleObj spid="_x0000_s40963" name="Gráfico" r:id="rId3" imgW="6096000" imgH="4076700" progId="MSGraph.Chart.8">
                  <p:embed followColorScheme="full"/>
                </p:oleObj>
              </mc:Choice>
              <mc:Fallback>
                <p:oleObj name="Gráfico" r:id="rId3" imgW="6096000" imgH="4076700"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963863"/>
                        <a:ext cx="3770313" cy="252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s-ES" sz="1600" dirty="0" smtClean="0">
                          <a:solidFill>
                            <a:srgbClr val="FF0000"/>
                          </a:solidFill>
                        </a:rPr>
                        <a:t> </a:t>
                      </a:r>
                      <a:endParaRPr lang="es-ES" sz="2400" dirty="0" smtClean="0">
                        <a:solidFill>
                          <a:srgbClr val="FF0000"/>
                        </a:solidFill>
                      </a:endParaRPr>
                    </a:p>
                    <a:p>
                      <a:endParaRPr lang="es-ES" sz="24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s-ES" sz="36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0981" name="6 CuadroTexto"/>
          <p:cNvSpPr txBox="1">
            <a:spLocks noChangeArrowheads="1"/>
          </p:cNvSpPr>
          <p:nvPr/>
        </p:nvSpPr>
        <p:spPr bwMode="auto">
          <a:xfrm>
            <a:off x="5286375" y="3643313"/>
            <a:ext cx="12636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9" name="8 CuadroTexto"/>
          <p:cNvSpPr txBox="1">
            <a:spLocks noChangeArrowheads="1"/>
          </p:cNvSpPr>
          <p:nvPr/>
        </p:nvSpPr>
        <p:spPr bwMode="auto">
          <a:xfrm>
            <a:off x="5286375" y="4643438"/>
            <a:ext cx="8572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40983" name="7 CuadroTexto"/>
          <p:cNvSpPr txBox="1">
            <a:spLocks noChangeArrowheads="1"/>
          </p:cNvSpPr>
          <p:nvPr/>
        </p:nvSpPr>
        <p:spPr bwMode="auto">
          <a:xfrm>
            <a:off x="5429250" y="2786063"/>
            <a:ext cx="642938" cy="646112"/>
          </a:xfrm>
          <a:prstGeom prst="rect">
            <a:avLst/>
          </a:prstGeom>
          <a:noFill/>
          <a:ln w="9525">
            <a:noFill/>
            <a:miter lim="800000"/>
            <a:headEnd/>
            <a:tailEnd/>
          </a:ln>
        </p:spPr>
        <p:txBody>
          <a:bodyPr>
            <a:spAutoFit/>
          </a:bodyPr>
          <a:lstStyle/>
          <a:p>
            <a:r>
              <a:rPr lang="es-ES" sz="3600">
                <a:solidFill>
                  <a:srgbClr val="FF0000"/>
                </a:solidFill>
              </a:rPr>
              <a:t>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AutoShape 2"/>
          <p:cNvSpPr>
            <a:spLocks noGrp="1" noChangeArrowheads="1"/>
          </p:cNvSpPr>
          <p:nvPr>
            <p:ph type="title"/>
          </p:nvPr>
        </p:nvSpPr>
        <p:spPr/>
        <p:txBody>
          <a:bodyPr/>
          <a:lstStyle/>
          <a:p>
            <a:pPr eaLnBrk="1" hangingPunct="1"/>
            <a:r>
              <a:rPr lang="es-ES" smtClean="0"/>
              <a:t>4.Estándares metodológicos.</a:t>
            </a:r>
          </a:p>
        </p:txBody>
      </p:sp>
      <p:sp>
        <p:nvSpPr>
          <p:cNvPr id="57346" name="Rectangle 5"/>
          <p:cNvSpPr>
            <a:spLocks noGrp="1" noChangeArrowheads="1"/>
          </p:cNvSpPr>
          <p:nvPr>
            <p:ph type="body" idx="1"/>
          </p:nvPr>
        </p:nvSpPr>
        <p:spPr/>
        <p:txBody>
          <a:bodyPr/>
          <a:lstStyle/>
          <a:p>
            <a:pPr eaLnBrk="1" hangingPunct="1"/>
            <a:r>
              <a:rPr lang="es-ES" smtClean="0"/>
              <a:t>4.1 Tratamiento.</a:t>
            </a:r>
          </a:p>
          <a:p>
            <a:pPr eaLnBrk="1" hangingPunct="1"/>
            <a:r>
              <a:rPr lang="es-ES" smtClean="0"/>
              <a:t>4.2 Diagnósticos.</a:t>
            </a:r>
          </a:p>
          <a:p>
            <a:pPr eaLnBrk="1" hangingPunct="1"/>
            <a:r>
              <a:rPr lang="es-ES" smtClean="0"/>
              <a:t>4.3 Efectos nocivos.</a:t>
            </a:r>
          </a:p>
          <a:p>
            <a:pPr eaLnBrk="1" hangingPunct="1"/>
            <a:r>
              <a:rPr lang="es-ES" smtClean="0"/>
              <a:t>4.4 Pronóstico.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AutoShape 2"/>
          <p:cNvSpPr>
            <a:spLocks noGrp="1" noChangeArrowheads="1"/>
          </p:cNvSpPr>
          <p:nvPr>
            <p:ph type="title"/>
          </p:nvPr>
        </p:nvSpPr>
        <p:spPr>
          <a:xfrm>
            <a:off x="857250" y="857250"/>
            <a:ext cx="7924800" cy="1143000"/>
          </a:xfrm>
        </p:spPr>
        <p:txBody>
          <a:bodyPr/>
          <a:lstStyle/>
          <a:p>
            <a:pPr eaLnBrk="1" hangingPunct="1"/>
            <a:r>
              <a:rPr lang="es-ES" smtClean="0"/>
              <a:t>4.1 Tratamiento.</a:t>
            </a:r>
          </a:p>
        </p:txBody>
      </p:sp>
      <p:sp>
        <p:nvSpPr>
          <p:cNvPr id="58370" name="Rectangle 3"/>
          <p:cNvSpPr>
            <a:spLocks noGrp="1" noChangeArrowheads="1"/>
          </p:cNvSpPr>
          <p:nvPr>
            <p:ph type="body" idx="1"/>
          </p:nvPr>
        </p:nvSpPr>
        <p:spPr>
          <a:xfrm>
            <a:off x="928688" y="2786063"/>
            <a:ext cx="7693025" cy="3724275"/>
          </a:xfrm>
        </p:spPr>
        <p:txBody>
          <a:bodyPr/>
          <a:lstStyle/>
          <a:p>
            <a:pPr eaLnBrk="1" hangingPunct="1"/>
            <a:r>
              <a:rPr lang="es-ES" smtClean="0"/>
              <a:t>¿Fue aleatoria la asignación de los pacientes al tratamiento?. </a:t>
            </a:r>
          </a:p>
          <a:p>
            <a:pPr eaLnBrk="1" hangingPunct="1"/>
            <a:r>
              <a:rPr lang="es-ES" smtClean="0"/>
              <a:t>¿En el momento de su conclusión se tuvieron en cuenta y atribuyeron adecuadamente todos los pacientes incluidos en el ensayo?. </a:t>
            </a:r>
          </a:p>
        </p:txBody>
      </p:sp>
      <p:sp>
        <p:nvSpPr>
          <p:cNvPr id="4" name="3 CuadroTexto"/>
          <p:cNvSpPr txBox="1">
            <a:spLocks noChangeArrowheads="1"/>
          </p:cNvSpPr>
          <p:nvPr/>
        </p:nvSpPr>
        <p:spPr bwMode="auto">
          <a:xfrm rot="21226348">
            <a:off x="256400" y="2713075"/>
            <a:ext cx="8624099" cy="2308225"/>
          </a:xfrm>
          <a:prstGeom prst="rect">
            <a:avLst/>
          </a:prstGeom>
          <a:solidFill>
            <a:schemeClr val="accent1"/>
          </a:solidFill>
          <a:ln w="9525">
            <a:noFill/>
            <a:miter lim="800000"/>
            <a:headEnd/>
            <a:tailEnd/>
          </a:ln>
        </p:spPr>
        <p:txBody>
          <a:bodyPr wrap="square">
            <a:spAutoFit/>
          </a:bodyPr>
          <a:lstStyle/>
          <a:p>
            <a:r>
              <a:rPr lang="es-ES" sz="1600" dirty="0"/>
              <a:t> Aleatorización</a:t>
            </a:r>
          </a:p>
          <a:p>
            <a:r>
              <a:rPr lang="es-ES" sz="1600" dirty="0"/>
              <a:t>Se informó que todos los estudios incluidos en la revisión eran aleatorios, pero la mayoría de los estudios incluidos no describió explícitamente el método de asignación al azar. Debido al informe deficiente de cómo se ocultaron las secuencias de</a:t>
            </a:r>
          </a:p>
          <a:p>
            <a:r>
              <a:rPr lang="es-ES" sz="1600" dirty="0"/>
              <a:t>asignación al azar, es probable que los estudios sean propensos al menos a un grado moderado de sesgo y la mayoría de los estudios fueron clasificados en categoría "B" (ver Métodos 2). Sólo Shaw 2006 describió detalladamente el método de la asignación al azar, dando los detalles de la ocultación de la  asignación, por consiguiente se clasificó como categoría "A“ en el estudio metodológico, con un bajo riesgo de sesgo</a:t>
            </a:r>
          </a:p>
        </p:txBody>
      </p:sp>
      <p:sp>
        <p:nvSpPr>
          <p:cNvPr id="5" name="4 CuadroTexto"/>
          <p:cNvSpPr txBox="1"/>
          <p:nvPr/>
        </p:nvSpPr>
        <p:spPr>
          <a:xfrm rot="440965">
            <a:off x="1133475" y="3035300"/>
            <a:ext cx="7569200" cy="2862263"/>
          </a:xfrm>
          <a:prstGeom prst="rect">
            <a:avLst/>
          </a:prstGeom>
          <a:solidFill>
            <a:schemeClr val="accent2">
              <a:lumMod val="75000"/>
            </a:schemeClr>
          </a:solidFill>
        </p:spPr>
        <p:txBody>
          <a:bodyPr>
            <a:spAutoFit/>
          </a:bodyPr>
          <a:lstStyle/>
          <a:p>
            <a:pPr>
              <a:defRPr/>
            </a:pPr>
            <a:r>
              <a:rPr lang="es-ES" sz="3600" dirty="0"/>
              <a:t>Las razones para el abandono temprano del estudio se informaron sólo en dos estudios. Esta información se informó en las medidas de resultado.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heckerboard(across)">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AutoShape 2"/>
          <p:cNvSpPr>
            <a:spLocks noGrp="1" noChangeArrowheads="1"/>
          </p:cNvSpPr>
          <p:nvPr>
            <p:ph type="title"/>
          </p:nvPr>
        </p:nvSpPr>
        <p:spPr/>
        <p:txBody>
          <a:bodyPr/>
          <a:lstStyle/>
          <a:p>
            <a:pPr eaLnBrk="1" hangingPunct="1"/>
            <a:r>
              <a:rPr lang="es-ES" smtClean="0"/>
              <a:t>4.2 Diagnóstico.</a:t>
            </a:r>
          </a:p>
        </p:txBody>
      </p:sp>
      <p:sp>
        <p:nvSpPr>
          <p:cNvPr id="59394" name="Rectangle 3"/>
          <p:cNvSpPr>
            <a:spLocks noGrp="1" noChangeArrowheads="1"/>
          </p:cNvSpPr>
          <p:nvPr>
            <p:ph type="body" idx="1"/>
          </p:nvPr>
        </p:nvSpPr>
        <p:spPr/>
        <p:txBody>
          <a:bodyPr/>
          <a:lstStyle/>
          <a:p>
            <a:pPr eaLnBrk="1" hangingPunct="1"/>
            <a:r>
              <a:rPr lang="es-ES" smtClean="0"/>
              <a:t>¿Se llevó a cabo una comparación ciega independiente, con un estándar de referencia?</a:t>
            </a:r>
          </a:p>
          <a:p>
            <a:pPr eaLnBrk="1" hangingPunct="1"/>
            <a:r>
              <a:rPr lang="es-ES" smtClean="0"/>
              <a:t>¿Fueron incluidos en la muestra de pacientes un espectro apropiado de tipo de pacientes a los que en al práctica clínica se aplicará el examen diagnóstico?</a:t>
            </a:r>
          </a:p>
        </p:txBody>
      </p:sp>
      <p:sp>
        <p:nvSpPr>
          <p:cNvPr id="4" name="3 CuadroTexto"/>
          <p:cNvSpPr txBox="1">
            <a:spLocks noChangeArrowheads="1"/>
          </p:cNvSpPr>
          <p:nvPr/>
        </p:nvSpPr>
        <p:spPr bwMode="auto">
          <a:xfrm rot="575337">
            <a:off x="1243013" y="2644775"/>
            <a:ext cx="6511925" cy="2246313"/>
          </a:xfrm>
          <a:prstGeom prst="rect">
            <a:avLst/>
          </a:prstGeom>
          <a:solidFill>
            <a:srgbClr val="FFC000"/>
          </a:solidFill>
          <a:ln w="9525">
            <a:noFill/>
            <a:miter lim="800000"/>
            <a:headEnd/>
            <a:tailEnd/>
          </a:ln>
        </p:spPr>
        <p:txBody>
          <a:bodyPr>
            <a:spAutoFit/>
          </a:bodyPr>
          <a:lstStyle/>
          <a:p>
            <a:r>
              <a:rPr lang="es-ES" sz="2000"/>
              <a:t> Cegamiento</a:t>
            </a:r>
          </a:p>
          <a:p>
            <a:r>
              <a:rPr lang="es-ES" sz="2000"/>
              <a:t>Nuevamente, la mayoría de los estudios informó que fueron doble ciego aunque se proporcionaron pocos detalles con respecto a la evaluación formal del cumplimiento con el cegamiento. Xiong 2004 y Yao 2003 no informaron claramente si el estudio era doble ciego.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AutoShape 2"/>
          <p:cNvSpPr>
            <a:spLocks noGrp="1" noChangeArrowheads="1"/>
          </p:cNvSpPr>
          <p:nvPr>
            <p:ph type="title"/>
          </p:nvPr>
        </p:nvSpPr>
        <p:spPr/>
        <p:txBody>
          <a:bodyPr/>
          <a:lstStyle/>
          <a:p>
            <a:pPr eaLnBrk="1" hangingPunct="1"/>
            <a:r>
              <a:rPr lang="es-ES" smtClean="0"/>
              <a:t>4.3 Efectos nocivos.</a:t>
            </a:r>
          </a:p>
        </p:txBody>
      </p:sp>
      <p:sp>
        <p:nvSpPr>
          <p:cNvPr id="60418" name="Rectangle 3"/>
          <p:cNvSpPr>
            <a:spLocks noGrp="1" noChangeArrowheads="1"/>
          </p:cNvSpPr>
          <p:nvPr>
            <p:ph type="body" idx="1"/>
          </p:nvPr>
        </p:nvSpPr>
        <p:spPr/>
        <p:txBody>
          <a:bodyPr/>
          <a:lstStyle/>
          <a:p>
            <a:pPr eaLnBrk="1" hangingPunct="1"/>
            <a:r>
              <a:rPr lang="es-ES" smtClean="0"/>
              <a:t>¿Se identificaron con claridad los grupos de la comparación que fueron similares por lo que respecta a determinantes importantes de los resultados, diferentes del parámetro de interés?</a:t>
            </a:r>
          </a:p>
          <a:p>
            <a:pPr eaLnBrk="1" hangingPunct="1"/>
            <a:r>
              <a:rPr lang="es-ES" smtClean="0"/>
              <a:t>¿Se determinaron los resultados y exposiciones de la misma forma en los grupos comparados?</a:t>
            </a:r>
          </a:p>
          <a:p>
            <a:pPr eaLnBrk="1" hangingPunct="1">
              <a:buFont typeface="Wingdings" pitchFamily="2" charset="2"/>
              <a:buNone/>
            </a:pPr>
            <a:endParaRPr lang="es-ES" smtClean="0"/>
          </a:p>
        </p:txBody>
      </p:sp>
      <p:sp>
        <p:nvSpPr>
          <p:cNvPr id="4" name="3 CuadroTexto"/>
          <p:cNvSpPr txBox="1">
            <a:spLocks noChangeArrowheads="1"/>
          </p:cNvSpPr>
          <p:nvPr/>
        </p:nvSpPr>
        <p:spPr bwMode="auto">
          <a:xfrm rot="-590678">
            <a:off x="1414463" y="2490788"/>
            <a:ext cx="6597650" cy="2835275"/>
          </a:xfrm>
          <a:prstGeom prst="rect">
            <a:avLst/>
          </a:prstGeom>
          <a:solidFill>
            <a:srgbClr val="FF6600"/>
          </a:solidFill>
          <a:ln w="9525">
            <a:noFill/>
            <a:miter lim="800000"/>
            <a:headEnd/>
            <a:tailEnd/>
          </a:ln>
        </p:spPr>
        <p:txBody>
          <a:bodyPr>
            <a:spAutoFit/>
          </a:bodyPr>
          <a:lstStyle/>
          <a:p>
            <a:r>
              <a:rPr lang="es-ES" sz="2000"/>
              <a:t>Informe de los datos</a:t>
            </a:r>
          </a:p>
          <a:p>
            <a:r>
              <a:rPr lang="es-ES" sz="2000"/>
              <a:t>En general, debido a informes deficientes, muchos de los datos no pudieron ser utilizados. Los resultados que se presentan como gráficos, en percentilos o como valores de p inexactos,suelen ser de poca utilidad para un revisor. Algunos estudios no proporcionaron las desviaciones estándar al informar los cambios medios. Se están buscando más datos de los primeros autores de los ensayos pertinentes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AutoShape 2"/>
          <p:cNvSpPr>
            <a:spLocks noGrp="1" noChangeArrowheads="1"/>
          </p:cNvSpPr>
          <p:nvPr>
            <p:ph type="title"/>
          </p:nvPr>
        </p:nvSpPr>
        <p:spPr/>
        <p:txBody>
          <a:bodyPr/>
          <a:lstStyle/>
          <a:p>
            <a:pPr eaLnBrk="1" hangingPunct="1"/>
            <a:r>
              <a:rPr lang="es-ES" smtClean="0"/>
              <a:t>4.4 Pronóstico.</a:t>
            </a:r>
          </a:p>
        </p:txBody>
      </p:sp>
      <p:sp>
        <p:nvSpPr>
          <p:cNvPr id="61442" name="Rectangle 3"/>
          <p:cNvSpPr>
            <a:spLocks noGrp="1" noChangeArrowheads="1"/>
          </p:cNvSpPr>
          <p:nvPr>
            <p:ph type="body" idx="1"/>
          </p:nvPr>
        </p:nvSpPr>
        <p:spPr/>
        <p:txBody>
          <a:bodyPr/>
          <a:lstStyle/>
          <a:p>
            <a:pPr eaLnBrk="1" hangingPunct="1"/>
            <a:r>
              <a:rPr lang="es-ES" smtClean="0"/>
              <a:t>¿Existió una muestra representativa y bien definida de pacientes en un momento similar del curso de la enfermedad ?</a:t>
            </a:r>
          </a:p>
          <a:p>
            <a:pPr eaLnBrk="1" hangingPunct="1"/>
            <a:r>
              <a:rPr lang="es-ES" smtClean="0"/>
              <a:t>¿Fue suficientemente prolongado y completo el seguimiento?</a:t>
            </a:r>
          </a:p>
        </p:txBody>
      </p:sp>
      <p:sp>
        <p:nvSpPr>
          <p:cNvPr id="4" name="3 CuadroTexto"/>
          <p:cNvSpPr txBox="1">
            <a:spLocks noChangeArrowheads="1"/>
          </p:cNvSpPr>
          <p:nvPr/>
        </p:nvSpPr>
        <p:spPr bwMode="auto">
          <a:xfrm>
            <a:off x="1093788" y="2643188"/>
            <a:ext cx="6916737" cy="3140075"/>
          </a:xfrm>
          <a:prstGeom prst="rect">
            <a:avLst/>
          </a:prstGeom>
          <a:solidFill>
            <a:srgbClr val="FF0000"/>
          </a:solidFill>
          <a:ln w="9525">
            <a:noFill/>
            <a:miter lim="800000"/>
            <a:headEnd/>
            <a:tailEnd/>
          </a:ln>
        </p:spPr>
        <p:txBody>
          <a:bodyPr>
            <a:spAutoFit/>
          </a:bodyPr>
          <a:lstStyle/>
          <a:p>
            <a:r>
              <a:rPr lang="es-ES"/>
              <a:t> Pocos estudios</a:t>
            </a:r>
          </a:p>
          <a:p>
            <a:r>
              <a:rPr lang="es-ES"/>
              <a:t>La baja prevalencia de la esquizofrenia de inicio en la infancia</a:t>
            </a:r>
          </a:p>
          <a:p>
            <a:r>
              <a:rPr lang="es-ES"/>
              <a:t>diiculta su estudio. Su baja prevalencia puede ser a una de las</a:t>
            </a:r>
          </a:p>
          <a:p>
            <a:r>
              <a:rPr lang="es-ES"/>
              <a:t>razones de la escasez de ensayos clínicos controlados. La mitad</a:t>
            </a:r>
          </a:p>
          <a:p>
            <a:r>
              <a:rPr lang="es-ES"/>
              <a:t>de los seis estudios identificados tenían menos de 30</a:t>
            </a:r>
          </a:p>
          <a:p>
            <a:r>
              <a:rPr lang="es-ES"/>
              <a:t>participantes en total y ninguno de los estudios tenía más de</a:t>
            </a:r>
          </a:p>
          <a:p>
            <a:r>
              <a:rPr lang="es-ES"/>
              <a:t>60. La rareza relativa de la enfermedad combinada con las</a:t>
            </a:r>
          </a:p>
          <a:p>
            <a:r>
              <a:rPr lang="es-ES"/>
              <a:t>dificultades para comprobar el diagnóstico en este grupo etario</a:t>
            </a:r>
          </a:p>
          <a:p>
            <a:r>
              <a:rPr lang="es-ES"/>
              <a:t>hace probable que los estudios de tratamiento para este trastorno</a:t>
            </a:r>
          </a:p>
          <a:p>
            <a:r>
              <a:rPr lang="es-ES"/>
              <a:t>sean costosos y requieran sitios múltiples y grandes esfuerzos</a:t>
            </a:r>
          </a:p>
          <a:p>
            <a:r>
              <a:rPr lang="es-ES"/>
              <a:t>para encontrar participantes idóneos</a:t>
            </a:r>
          </a:p>
        </p:txBody>
      </p:sp>
      <p:sp>
        <p:nvSpPr>
          <p:cNvPr id="5" name="4 CuadroTexto"/>
          <p:cNvSpPr txBox="1">
            <a:spLocks noChangeArrowheads="1"/>
          </p:cNvSpPr>
          <p:nvPr/>
        </p:nvSpPr>
        <p:spPr bwMode="auto">
          <a:xfrm rot="425455">
            <a:off x="236538" y="2755900"/>
            <a:ext cx="8639175" cy="2246313"/>
          </a:xfrm>
          <a:prstGeom prst="rect">
            <a:avLst/>
          </a:prstGeom>
          <a:solidFill>
            <a:srgbClr val="FFFF00"/>
          </a:solidFill>
          <a:ln w="9525">
            <a:noFill/>
            <a:miter lim="800000"/>
            <a:headEnd/>
            <a:tailEnd/>
          </a:ln>
        </p:spPr>
        <p:txBody>
          <a:bodyPr>
            <a:spAutoFit/>
          </a:bodyPr>
          <a:lstStyle/>
          <a:p>
            <a:r>
              <a:rPr lang="es-ES" sz="2800"/>
              <a:t>Todos los ensayos informaron datos sobre el seguimiento corto plazo (hasta 12 semanas). No hubo ensayos que informaran datos a medio plazo (13 a 26 semanas) o seguimiento a largo plazo (más de 26 semanas).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xit" presetSubtype="4" fill="hold" grpId="1" nodeType="clickEffect">
                                  <p:stCondLst>
                                    <p:cond delay="0"/>
                                  </p:stCondLst>
                                  <p:childTnLst>
                                    <p:animEffect transition="out" filter="slide(fromBottom)">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2"/>
          <p:cNvSpPr>
            <a:spLocks noGrp="1" noChangeArrowheads="1"/>
          </p:cNvSpPr>
          <p:nvPr>
            <p:ph type="title"/>
          </p:nvPr>
        </p:nvSpPr>
        <p:spPr/>
        <p:txBody>
          <a:bodyPr/>
          <a:lstStyle/>
          <a:p>
            <a:pPr eaLnBrk="1" hangingPunct="1"/>
            <a:r>
              <a:rPr lang="es-ES" sz="2400" smtClean="0"/>
              <a:t>¿Fueron apropiados los criterios              </a:t>
            </a:r>
            <a:br>
              <a:rPr lang="es-ES" sz="2400" smtClean="0"/>
            </a:br>
            <a:r>
              <a:rPr lang="es-ES" sz="2400" smtClean="0"/>
              <a:t>utilizados para la inclusión de los artículos a seleccionar?.</a:t>
            </a:r>
          </a:p>
        </p:txBody>
      </p:sp>
      <p:graphicFrame>
        <p:nvGraphicFramePr>
          <p:cNvPr id="39938" name="Object 4"/>
          <p:cNvGraphicFramePr>
            <a:graphicFrameLocks noGrp="1" noChangeAspect="1"/>
          </p:cNvGraphicFramePr>
          <p:nvPr>
            <p:ph sz="half" idx="1"/>
          </p:nvPr>
        </p:nvGraphicFramePr>
        <p:xfrm>
          <a:off x="838200" y="2963863"/>
          <a:ext cx="3770313" cy="2520950"/>
        </p:xfrm>
        <a:graphic>
          <a:graphicData uri="http://schemas.openxmlformats.org/presentationml/2006/ole">
            <mc:AlternateContent xmlns:mc="http://schemas.openxmlformats.org/markup-compatibility/2006">
              <mc:Choice xmlns:v="urn:schemas-microsoft-com:vml" Requires="v">
                <p:oleObj spid="_x0000_s39939" name="Gráfico" r:id="rId3" imgW="6096000" imgH="4076700" progId="MSGraph.Chart.8">
                  <p:embed followColorScheme="full"/>
                </p:oleObj>
              </mc:Choice>
              <mc:Fallback>
                <p:oleObj name="Gráfico" r:id="rId3" imgW="6096000" imgH="4076700" progId="MSGraph.Chart.8">
                  <p:embed followColorScheme="full"/>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963863"/>
                        <a:ext cx="3770313" cy="252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8" name="Group 26"/>
          <p:cNvGraphicFramePr>
            <a:graphicFrameLocks noGrp="1"/>
          </p:cNvGraphicFramePr>
          <p:nvPr>
            <p:ph sz="half" idx="2"/>
          </p:nvPr>
        </p:nvGraphicFramePr>
        <p:xfrm>
          <a:off x="971550" y="2565400"/>
          <a:ext cx="6983413" cy="4032252"/>
        </p:xfrm>
        <a:graphic>
          <a:graphicData uri="http://schemas.openxmlformats.org/drawingml/2006/table">
            <a:tbl>
              <a:tblPr/>
              <a:tblGrid>
                <a:gridCol w="3024188"/>
                <a:gridCol w="3959225"/>
              </a:tblGrid>
              <a:tr h="8651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dirty="0" smtClean="0">
                          <a:ln>
                            <a:noFill/>
                          </a:ln>
                          <a:solidFill>
                            <a:schemeClr val="tx1"/>
                          </a:solidFill>
                          <a:effectLst/>
                          <a:latin typeface="Arial" charset="0"/>
                        </a:rPr>
                        <a:t>PACIENTES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EXPOSICIONES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s-ES" sz="3600" dirty="0">
                        <a:solidFill>
                          <a:srgbClr val="FF0000"/>
                        </a:solidFill>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RESULTADOS DE INTERÉS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5688">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b="0" i="0" u="none" strike="noStrike" cap="none" normalizeH="0" baseline="0" smtClean="0">
                          <a:ln>
                            <a:noFill/>
                          </a:ln>
                          <a:solidFill>
                            <a:schemeClr val="tx1"/>
                          </a:solidFill>
                          <a:effectLst/>
                          <a:latin typeface="Arial" charset="0"/>
                        </a:rPr>
                        <a:t>ESTÁNDARES METODOLÓGICOS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es-E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9957" name="5 CuadroTexto"/>
          <p:cNvSpPr txBox="1">
            <a:spLocks noChangeArrowheads="1"/>
          </p:cNvSpPr>
          <p:nvPr/>
        </p:nvSpPr>
        <p:spPr bwMode="auto">
          <a:xfrm>
            <a:off x="5429250" y="2714625"/>
            <a:ext cx="595313" cy="646113"/>
          </a:xfrm>
          <a:prstGeom prst="rect">
            <a:avLst/>
          </a:prstGeom>
          <a:noFill/>
          <a:ln w="9525">
            <a:noFill/>
            <a:miter lim="800000"/>
            <a:headEnd/>
            <a:tailEnd/>
          </a:ln>
        </p:spPr>
        <p:txBody>
          <a:bodyPr wrap="none">
            <a:spAutoFit/>
          </a:bodyPr>
          <a:lstStyle/>
          <a:p>
            <a:r>
              <a:rPr lang="es-ES" sz="3600">
                <a:solidFill>
                  <a:srgbClr val="FF0000"/>
                </a:solidFill>
              </a:rPr>
              <a:t>Si</a:t>
            </a:r>
          </a:p>
        </p:txBody>
      </p:sp>
      <p:sp>
        <p:nvSpPr>
          <p:cNvPr id="39958" name="6 CuadroTexto"/>
          <p:cNvSpPr txBox="1">
            <a:spLocks noChangeArrowheads="1"/>
          </p:cNvSpPr>
          <p:nvPr/>
        </p:nvSpPr>
        <p:spPr bwMode="auto">
          <a:xfrm>
            <a:off x="5286375" y="3643313"/>
            <a:ext cx="12636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39959" name="8 CuadroTexto"/>
          <p:cNvSpPr txBox="1">
            <a:spLocks noChangeArrowheads="1"/>
          </p:cNvSpPr>
          <p:nvPr/>
        </p:nvSpPr>
        <p:spPr bwMode="auto">
          <a:xfrm>
            <a:off x="5286375" y="4643438"/>
            <a:ext cx="857250" cy="646112"/>
          </a:xfrm>
          <a:prstGeom prst="rect">
            <a:avLst/>
          </a:prstGeom>
          <a:noFill/>
          <a:ln w="9525">
            <a:noFill/>
            <a:miter lim="800000"/>
            <a:headEnd/>
            <a:tailEnd/>
          </a:ln>
        </p:spPr>
        <p:txBody>
          <a:bodyPr>
            <a:spAutoFit/>
          </a:bodyPr>
          <a:lstStyle/>
          <a:p>
            <a:r>
              <a:rPr lang="es-ES" sz="3600">
                <a:solidFill>
                  <a:srgbClr val="FF0000"/>
                </a:solidFill>
              </a:rPr>
              <a:t> Si</a:t>
            </a:r>
          </a:p>
        </p:txBody>
      </p:sp>
      <p:sp>
        <p:nvSpPr>
          <p:cNvPr id="8" name="7 CuadroTexto"/>
          <p:cNvSpPr txBox="1">
            <a:spLocks noChangeArrowheads="1"/>
          </p:cNvSpPr>
          <p:nvPr/>
        </p:nvSpPr>
        <p:spPr bwMode="auto">
          <a:xfrm>
            <a:off x="5286375" y="5786438"/>
            <a:ext cx="1571625" cy="646112"/>
          </a:xfrm>
          <a:prstGeom prst="rect">
            <a:avLst/>
          </a:prstGeom>
          <a:noFill/>
          <a:ln w="9525">
            <a:noFill/>
            <a:miter lim="800000"/>
            <a:headEnd/>
            <a:tailEnd/>
          </a:ln>
        </p:spPr>
        <p:txBody>
          <a:bodyPr>
            <a:spAutoFit/>
          </a:bodyPr>
          <a:lstStyle/>
          <a:p>
            <a:r>
              <a:rPr lang="es-ES" sz="3600">
                <a:solidFill>
                  <a:srgbClr val="FF0000"/>
                </a:solidFill>
              </a:rPr>
              <a:t> 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AutoShape 4"/>
          <p:cNvSpPr>
            <a:spLocks noGrp="1" noChangeArrowheads="1"/>
          </p:cNvSpPr>
          <p:nvPr>
            <p:ph type="title"/>
          </p:nvPr>
        </p:nvSpPr>
        <p:spPr/>
        <p:txBody>
          <a:bodyPr/>
          <a:lstStyle/>
          <a:p>
            <a:pPr eaLnBrk="1" hangingPunct="1"/>
            <a:r>
              <a:rPr lang="es-ES" smtClean="0"/>
              <a:t>PREGUNTA PICO.</a:t>
            </a:r>
          </a:p>
        </p:txBody>
      </p:sp>
      <p:graphicFrame>
        <p:nvGraphicFramePr>
          <p:cNvPr id="8320" name="Group 128"/>
          <p:cNvGraphicFramePr>
            <a:graphicFrameLocks noGrp="1"/>
          </p:cNvGraphicFramePr>
          <p:nvPr>
            <p:ph idx="1"/>
          </p:nvPr>
        </p:nvGraphicFramePr>
        <p:xfrm>
          <a:off x="1500166" y="2500306"/>
          <a:ext cx="7054850" cy="3655597"/>
        </p:xfrm>
        <a:graphic>
          <a:graphicData uri="http://schemas.openxmlformats.org/drawingml/2006/table">
            <a:tbl>
              <a:tblPr>
                <a:tableStyleId>{284E427A-3D55-4303-BF80-6455036E1DE7}</a:tableStyleId>
              </a:tblPr>
              <a:tblGrid>
                <a:gridCol w="1150938"/>
                <a:gridCol w="5903912"/>
              </a:tblGrid>
              <a:tr h="88385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P             </a:t>
                      </a:r>
                      <a:endParaRPr kumimoji="0" lang="es-ES" sz="2400" b="0"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Pacientes diagnosticados de esquizofrenia de inicio en la infancia.</a:t>
                      </a:r>
                      <a:endParaRPr kumimoji="0" lang="es-ES" sz="2400" b="0" i="0" u="none" strike="noStrike" cap="none" normalizeH="0" baseline="0" smtClean="0">
                        <a:ln>
                          <a:noFill/>
                        </a:ln>
                        <a:solidFill>
                          <a:schemeClr val="tx1"/>
                        </a:solidFill>
                        <a:effectLst/>
                        <a:latin typeface="Arial" charset="0"/>
                      </a:endParaRPr>
                    </a:p>
                  </a:txBody>
                  <a:tcPr horzOverflow="overflow"/>
                </a:tc>
              </a:tr>
              <a:tr h="882347">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I</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antipsicótico atípico.</a:t>
                      </a:r>
                      <a:endParaRPr kumimoji="0" lang="es-ES" sz="2400" b="0" i="0" u="none" strike="noStrike" cap="none" normalizeH="0" baseline="0" dirty="0" smtClean="0">
                        <a:ln>
                          <a:noFill/>
                        </a:ln>
                        <a:solidFill>
                          <a:schemeClr val="tx1"/>
                        </a:solidFill>
                        <a:effectLst/>
                        <a:latin typeface="Arial" charset="0"/>
                      </a:endParaRPr>
                    </a:p>
                  </a:txBody>
                  <a:tcPr horzOverflow="overflow"/>
                </a:tc>
              </a:tr>
              <a:tr h="883853">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C</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antipsicótico típico.</a:t>
                      </a:r>
                    </a:p>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Tratamiento con placebo.</a:t>
                      </a:r>
                      <a:endParaRPr kumimoji="0" lang="es-ES" sz="2400" b="0" i="0" u="none" strike="noStrike" cap="none" normalizeH="0" baseline="0" dirty="0" smtClean="0">
                        <a:ln>
                          <a:noFill/>
                        </a:ln>
                        <a:solidFill>
                          <a:schemeClr val="tx1"/>
                        </a:solidFill>
                        <a:effectLst/>
                        <a:latin typeface="Arial" charset="0"/>
                      </a:endParaRPr>
                    </a:p>
                  </a:txBody>
                  <a:tcPr horzOverflow="overflow"/>
                </a:tc>
              </a:tr>
              <a:tr h="993285">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smtClean="0">
                          <a:ln>
                            <a:noFill/>
                          </a:ln>
                          <a:effectLst/>
                        </a:rPr>
                        <a:t>O</a:t>
                      </a:r>
                      <a:endParaRPr kumimoji="0" lang="es-ES" sz="2400" b="0"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r>
                        <a:rPr kumimoji="0" lang="es-ES" sz="2400" u="none" strike="noStrike" cap="none" normalizeH="0" baseline="0" dirty="0" smtClean="0">
                          <a:ln>
                            <a:noFill/>
                          </a:ln>
                          <a:effectLst/>
                        </a:rPr>
                        <a:t>Examinar efectos secundarios.</a:t>
                      </a:r>
                      <a:endParaRPr kumimoji="0" lang="es-ES" sz="2400" b="0" i="0" u="none" strike="noStrike" cap="none" normalizeH="0" baseline="0" dirty="0" smtClean="0">
                        <a:ln>
                          <a:noFill/>
                        </a:ln>
                        <a:solidFill>
                          <a:schemeClr val="tx1"/>
                        </a:solidFill>
                        <a:effectLst/>
                        <a:latin typeface="Arial" charset="0"/>
                      </a:endParaRPr>
                    </a:p>
                  </a:txBody>
                  <a:tcPr horzOverflow="overflow"/>
                </a:tc>
              </a:tr>
            </a:tbl>
          </a:graphicData>
        </a:graphic>
      </p:graphicFrame>
      <p:sp>
        <p:nvSpPr>
          <p:cNvPr id="5" name="4 Rectángulo redondeado"/>
          <p:cNvSpPr/>
          <p:nvPr/>
        </p:nvSpPr>
        <p:spPr>
          <a:xfrm rot="21063599">
            <a:off x="895466" y="2564741"/>
            <a:ext cx="8113160" cy="310112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sz="3600" dirty="0"/>
              <a:t>En el tratamiento de la esquizofrenia en la infancia ¿existen diferencias en los efectos de los fármacos antipsicóticos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1 Título"/>
          <p:cNvSpPr>
            <a:spLocks noGrp="1"/>
          </p:cNvSpPr>
          <p:nvPr>
            <p:ph type="title"/>
          </p:nvPr>
        </p:nvSpPr>
        <p:spPr/>
        <p:txBody>
          <a:bodyPr/>
          <a:lstStyle/>
          <a:p>
            <a:r>
              <a:rPr lang="es-ES" smtClean="0"/>
              <a:t>Criterios primarios de validez (III).</a:t>
            </a:r>
          </a:p>
        </p:txBody>
      </p:sp>
      <p:sp>
        <p:nvSpPr>
          <p:cNvPr id="63490" name="2 Marcador de contenido"/>
          <p:cNvSpPr>
            <a:spLocks noGrp="1"/>
          </p:cNvSpPr>
          <p:nvPr>
            <p:ph sz="half" idx="1"/>
          </p:nvPr>
        </p:nvSpPr>
        <p:spPr/>
        <p:txBody>
          <a:bodyPr/>
          <a:lstStyle/>
          <a:p>
            <a:r>
              <a:rPr lang="es-ES" smtClean="0"/>
              <a:t>¿Fueron apropiados los criterios utilizados para la inclusión de los artículos a seleccionar?</a:t>
            </a:r>
          </a:p>
          <a:p>
            <a:endParaRPr lang="es-ES" smtClean="0"/>
          </a:p>
        </p:txBody>
      </p:sp>
      <p:sp>
        <p:nvSpPr>
          <p:cNvPr id="27652" name="3 Marcador de contenido"/>
          <p:cNvSpPr>
            <a:spLocks noGrp="1"/>
          </p:cNvSpPr>
          <p:nvPr>
            <p:ph sz="half" idx="2"/>
          </p:nvPr>
        </p:nvSpPr>
        <p:spPr/>
        <p:txBody>
          <a:bodyPr/>
          <a:lstStyle/>
          <a:p>
            <a:pPr>
              <a:buFont typeface="Wingdings" pitchFamily="2" charset="2"/>
              <a:buNone/>
            </a:pPr>
            <a:r>
              <a:rPr lang="es-ES" sz="8800" smtClean="0">
                <a:solidFill>
                  <a:srgbClr val="FF0000"/>
                </a:solidFill>
              </a:rPr>
              <a:t>   SI</a:t>
            </a:r>
          </a:p>
        </p:txBody>
      </p:sp>
      <p:sp>
        <p:nvSpPr>
          <p:cNvPr id="6" name="5 CuadroTexto"/>
          <p:cNvSpPr txBox="1"/>
          <p:nvPr/>
        </p:nvSpPr>
        <p:spPr>
          <a:xfrm rot="176767">
            <a:off x="982663" y="2382838"/>
            <a:ext cx="7429500" cy="3416300"/>
          </a:xfrm>
          <a:prstGeom prst="rect">
            <a:avLst/>
          </a:prstGeom>
          <a:solidFill>
            <a:schemeClr val="accent1">
              <a:lumMod val="75000"/>
            </a:schemeClr>
          </a:solidFill>
        </p:spPr>
        <p:txBody>
          <a:bodyPr>
            <a:spAutoFit/>
          </a:bodyPr>
          <a:lstStyle/>
          <a:p>
            <a:pPr>
              <a:defRPr/>
            </a:pPr>
            <a:endParaRPr lang="es-ES" dirty="0"/>
          </a:p>
          <a:p>
            <a:pPr>
              <a:defRPr/>
            </a:pPr>
            <a:r>
              <a:rPr lang="es-ES" dirty="0"/>
              <a:t>Los revisores (AK, SSD y EK) examinaron independientemente todas las referencias de los estudios identificados con la estrategia de búsqueda. En caso de desacuerdos, los mismos se resolvieron mediante discusión y si aún existían dudas se obtenía el artículo completo para realizar un análisis más profundo Una vez que se obtuvieron los artículos completos, AK decidió si cumplían con los criterios de inclusión de la revisión; a su vez, SSD y EK revisaron la decisión. Los desacuerdos fueron resueltos mediante discusiones, pero si persistían dudas, se</a:t>
            </a:r>
          </a:p>
          <a:p>
            <a:pPr>
              <a:defRPr/>
            </a:pPr>
            <a:r>
              <a:rPr lang="es-ES" dirty="0"/>
              <a:t>planificó que el estudio se asignara a la lista de evaluaciones</a:t>
            </a:r>
          </a:p>
          <a:p>
            <a:pPr>
              <a:defRPr/>
            </a:pPr>
            <a:r>
              <a:rPr lang="es-ES" dirty="0"/>
              <a:t>pendientes de adquirir más información.</a:t>
            </a:r>
          </a:p>
        </p:txBody>
      </p:sp>
      <p:sp>
        <p:nvSpPr>
          <p:cNvPr id="7" name="6 CuadroTexto"/>
          <p:cNvSpPr txBox="1"/>
          <p:nvPr/>
        </p:nvSpPr>
        <p:spPr>
          <a:xfrm>
            <a:off x="1219200" y="1000125"/>
            <a:ext cx="6627813" cy="5643563"/>
          </a:xfrm>
          <a:prstGeom prst="rect">
            <a:avLst/>
          </a:prstGeom>
          <a:solidFill>
            <a:schemeClr val="accent1">
              <a:lumMod val="60000"/>
              <a:lumOff val="40000"/>
            </a:schemeClr>
          </a:solidFill>
        </p:spPr>
        <p:txBody>
          <a:bodyPr>
            <a:spAutoFit/>
          </a:bodyPr>
          <a:lstStyle/>
          <a:p>
            <a:pPr>
              <a:defRPr/>
            </a:pPr>
            <a:r>
              <a:rPr lang="es-ES" sz="1400" dirty="0"/>
              <a:t>La calidad metodológica de los ensayos incluidos en esta revisión se evaluó mediante los criterios descritos en el Manual Cochrane (Higgins 2005) y la escala de Jadad (Jadad 1996). La evaluación se basa en la evidencia de una estrecha relación entre el ocultación de la asignación y la dirección del efecto de las intervenciones evaluadas en los estudios (Schulz 1995)).</a:t>
            </a:r>
          </a:p>
          <a:p>
            <a:pPr>
              <a:defRPr/>
            </a:pPr>
            <a:r>
              <a:rPr lang="es-ES" sz="1400" dirty="0"/>
              <a:t>Las categorías se </a:t>
            </a:r>
            <a:r>
              <a:rPr lang="es-ES" sz="1400" dirty="0" smtClean="0"/>
              <a:t>definen </a:t>
            </a:r>
            <a:r>
              <a:rPr lang="es-ES" sz="1400" dirty="0"/>
              <a:t>a continuación:</a:t>
            </a:r>
          </a:p>
          <a:p>
            <a:pPr>
              <a:defRPr/>
            </a:pPr>
            <a:r>
              <a:rPr lang="es-ES" sz="1400" dirty="0"/>
              <a:t>A. Riesgo bajo de sesgo (ocultación de la asignación adecuada)</a:t>
            </a:r>
          </a:p>
          <a:p>
            <a:pPr>
              <a:defRPr/>
            </a:pPr>
            <a:r>
              <a:rPr lang="es-ES" sz="1400" dirty="0"/>
              <a:t>B. Riesgo moderado de sesgo (algunas dudas acerca de los</a:t>
            </a:r>
          </a:p>
          <a:p>
            <a:pPr>
              <a:defRPr/>
            </a:pPr>
            <a:r>
              <a:rPr lang="es-ES" sz="1400" dirty="0"/>
              <a:t>resultados)</a:t>
            </a:r>
          </a:p>
          <a:p>
            <a:pPr>
              <a:defRPr/>
            </a:pPr>
            <a:r>
              <a:rPr lang="es-ES" sz="1400" dirty="0"/>
              <a:t>C. Riesgo alto de sesgo (ocultación de la asignación</a:t>
            </a:r>
          </a:p>
          <a:p>
            <a:pPr>
              <a:defRPr/>
            </a:pPr>
            <a:r>
              <a:rPr lang="es-ES" sz="1400" dirty="0"/>
              <a:t>inadecuada). Para el análisis de esta revisión, se incluyeron los</a:t>
            </a:r>
          </a:p>
          <a:p>
            <a:pPr>
              <a:defRPr/>
            </a:pPr>
            <a:r>
              <a:rPr lang="es-ES" sz="1400" dirty="0"/>
              <a:t>ensayos que cumplían con los criterios A o B según el Manual Cochrane (Cochrane Handbook).</a:t>
            </a:r>
          </a:p>
          <a:p>
            <a:pPr>
              <a:defRPr/>
            </a:pPr>
            <a:r>
              <a:rPr lang="es-ES" sz="1400" dirty="0"/>
              <a:t>La Escala de Jadad mide una variedad de factores que inluyen</a:t>
            </a:r>
          </a:p>
          <a:p>
            <a:pPr>
              <a:defRPr/>
            </a:pPr>
            <a:r>
              <a:rPr lang="es-ES" sz="1400" dirty="0"/>
              <a:t>sobre la calidad de un ensayo. La escala incluye tres items:</a:t>
            </a:r>
          </a:p>
          <a:p>
            <a:pPr>
              <a:defRPr/>
            </a:pPr>
            <a:r>
              <a:rPr lang="es-ES" sz="1400" dirty="0"/>
              <a:t>1. ¿El estudio fue descrito como aleatorio?</a:t>
            </a:r>
          </a:p>
          <a:p>
            <a:pPr>
              <a:defRPr/>
            </a:pPr>
            <a:r>
              <a:rPr lang="es-ES" sz="1400" dirty="0"/>
              <a:t>2. ¿El estudio fue descrito como "doble ciego"?</a:t>
            </a:r>
          </a:p>
          <a:p>
            <a:pPr>
              <a:defRPr/>
            </a:pPr>
            <a:r>
              <a:rPr lang="es-ES" sz="1400" dirty="0"/>
              <a:t>3. ¿Se presentó una descripción de los retiros y abandonos?</a:t>
            </a:r>
          </a:p>
          <a:p>
            <a:pPr>
              <a:defRPr/>
            </a:pPr>
            <a:r>
              <a:rPr lang="es-ES" sz="1400" dirty="0"/>
              <a:t>Cada ítem recibe un punto si la respuesta es positiva. Además,</a:t>
            </a:r>
          </a:p>
          <a:p>
            <a:pPr>
              <a:defRPr/>
            </a:pPr>
            <a:r>
              <a:rPr lang="es-ES" sz="1400" dirty="0"/>
              <a:t>se puede restar un punto si los procesos tanto de asignación</a:t>
            </a:r>
          </a:p>
          <a:p>
            <a:pPr>
              <a:defRPr/>
            </a:pPr>
            <a:r>
              <a:rPr lang="es-ES" sz="1400" dirty="0"/>
              <a:t>aleatoria como de cegamiento descritos fueran inadecuados.</a:t>
            </a:r>
          </a:p>
          <a:p>
            <a:pPr>
              <a:defRPr/>
            </a:pPr>
            <a:r>
              <a:rPr lang="es-ES" sz="1400" dirty="0"/>
              <a:t>Además, se estableció un punto de corte de dos puntos en la</a:t>
            </a:r>
          </a:p>
          <a:p>
            <a:pPr>
              <a:defRPr/>
            </a:pPr>
            <a:r>
              <a:rPr lang="es-ES" sz="1400" dirty="0"/>
              <a:t>escala Jadad para verificar la evaluación obtenida con los</a:t>
            </a:r>
          </a:p>
          <a:p>
            <a:pPr>
              <a:defRPr/>
            </a:pPr>
            <a:r>
              <a:rPr lang="es-ES" sz="1400" dirty="0"/>
              <a:t>criterios del manual. Sin embargo, no se usó la escala de Jadad</a:t>
            </a:r>
          </a:p>
          <a:p>
            <a:pPr>
              <a:defRPr/>
            </a:pPr>
            <a:r>
              <a:rPr lang="es-ES" sz="1400" dirty="0"/>
              <a:t>para excluir ensayos.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1000"/>
                                        <p:tgtEl>
                                          <p:spTgt spid="27652">
                                            <p:txEl>
                                              <p:pRg st="0" end="0"/>
                                            </p:txEl>
                                          </p:spTgt>
                                        </p:tgtEl>
                                      </p:cBhvr>
                                    </p:animEffect>
                                    <p:anim calcmode="lin" valueType="num">
                                      <p:cBhvr>
                                        <p:cTn id="8" dur="10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76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diamond(in)">
                                      <p:cBhvr>
                                        <p:cTn id="14" dur="1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xit" presetSubtype="4" fill="hold" grpId="1" nodeType="clickEffect">
                                  <p:stCondLst>
                                    <p:cond delay="0"/>
                                  </p:stCondLst>
                                  <p:childTnLst>
                                    <p:animEffect transition="out" filter="slide(fromBottom)">
                                      <p:cBhvr>
                                        <p:cTn id="18" dur="500"/>
                                        <p:tgtEl>
                                          <p:spTgt spid="6"/>
                                        </p:tgtEl>
                                      </p:cBhvr>
                                    </p:animEffect>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heel(4)">
                                      <p:cBhvr>
                                        <p:cTn id="2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build="p"/>
      <p:bldP spid="6" grpId="0" animBg="1"/>
      <p:bldP spid="6" grpId="1" animBg="1"/>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1 Título"/>
          <p:cNvSpPr>
            <a:spLocks noGrp="1"/>
          </p:cNvSpPr>
          <p:nvPr>
            <p:ph type="title"/>
          </p:nvPr>
        </p:nvSpPr>
        <p:spPr>
          <a:xfrm>
            <a:off x="714375" y="762000"/>
            <a:ext cx="8286750" cy="1143000"/>
          </a:xfrm>
        </p:spPr>
        <p:txBody>
          <a:bodyPr/>
          <a:lstStyle/>
          <a:p>
            <a:pPr eaLnBrk="1" hangingPunct="1"/>
            <a:r>
              <a:rPr lang="es-ES" smtClean="0"/>
              <a:t>Criterios secundarios de validez (I).</a:t>
            </a:r>
          </a:p>
        </p:txBody>
      </p:sp>
      <p:sp>
        <p:nvSpPr>
          <p:cNvPr id="64514" name="2 Marcador de contenido"/>
          <p:cNvSpPr>
            <a:spLocks noGrp="1"/>
          </p:cNvSpPr>
          <p:nvPr>
            <p:ph sz="half" idx="1"/>
          </p:nvPr>
        </p:nvSpPr>
        <p:spPr/>
        <p:txBody>
          <a:bodyPr/>
          <a:lstStyle/>
          <a:p>
            <a:pPr eaLnBrk="1" hangingPunct="1"/>
            <a:r>
              <a:rPr lang="es-ES" smtClean="0"/>
              <a:t>¿es poco probable que se pasaran por alto estudios importantes y relevantes?</a:t>
            </a:r>
          </a:p>
        </p:txBody>
      </p:sp>
      <p:sp>
        <p:nvSpPr>
          <p:cNvPr id="5" name="4 CuadroTexto"/>
          <p:cNvSpPr txBox="1">
            <a:spLocks noChangeArrowheads="1"/>
          </p:cNvSpPr>
          <p:nvPr/>
        </p:nvSpPr>
        <p:spPr bwMode="auto">
          <a:xfrm>
            <a:off x="4797425" y="2992438"/>
            <a:ext cx="2128838" cy="1447800"/>
          </a:xfrm>
          <a:prstGeom prst="rect">
            <a:avLst/>
          </a:prstGeom>
          <a:noFill/>
          <a:ln w="9525">
            <a:noFill/>
            <a:miter lim="800000"/>
            <a:headEnd/>
            <a:tailEnd/>
          </a:ln>
        </p:spPr>
        <p:txBody>
          <a:bodyPr>
            <a:spAutoFit/>
          </a:bodyPr>
          <a:lstStyle/>
          <a:p>
            <a:r>
              <a:rPr lang="es-ES" sz="8800">
                <a:solidFill>
                  <a:srgbClr val="FF0000"/>
                </a:solidFill>
              </a:rPr>
              <a:t>  SI</a:t>
            </a:r>
          </a:p>
        </p:txBody>
      </p:sp>
      <p:sp>
        <p:nvSpPr>
          <p:cNvPr id="6" name="5 CuadroTexto"/>
          <p:cNvSpPr txBox="1">
            <a:spLocks noChangeArrowheads="1"/>
          </p:cNvSpPr>
          <p:nvPr/>
        </p:nvSpPr>
        <p:spPr bwMode="auto">
          <a:xfrm rot="-198427">
            <a:off x="920750" y="2997200"/>
            <a:ext cx="7485063" cy="2032000"/>
          </a:xfrm>
          <a:prstGeom prst="rect">
            <a:avLst/>
          </a:prstGeom>
          <a:solidFill>
            <a:srgbClr val="00B050"/>
          </a:solidFill>
          <a:ln w="9525">
            <a:noFill/>
            <a:miter lim="800000"/>
            <a:headEnd/>
            <a:tailEnd/>
          </a:ln>
        </p:spPr>
        <p:txBody>
          <a:bodyPr>
            <a:spAutoFit/>
          </a:bodyPr>
          <a:lstStyle/>
          <a:p>
            <a:endParaRPr lang="es-ES"/>
          </a:p>
          <a:p>
            <a:r>
              <a:rPr lang="es-ES"/>
              <a:t>Se realizaron búsquedas en el Registro Especializado de Ensayos Controlados del Grupo Cochrane de Esquizofrenia (noviembre de 2006 y febrero de 2007), se inspeccionaron las referencias de todos los estudios identificados para obtener ensayos adicionales y se contactó a las compañías farmacéuticas pertinentes y a los autores de los ensayos para obtener información adicional.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1 Título"/>
          <p:cNvSpPr>
            <a:spLocks noGrp="1"/>
          </p:cNvSpPr>
          <p:nvPr>
            <p:ph type="title"/>
          </p:nvPr>
        </p:nvSpPr>
        <p:spPr>
          <a:xfrm>
            <a:off x="762000" y="762000"/>
            <a:ext cx="8167688" cy="1143000"/>
          </a:xfrm>
        </p:spPr>
        <p:txBody>
          <a:bodyPr/>
          <a:lstStyle/>
          <a:p>
            <a:r>
              <a:rPr lang="es-ES" smtClean="0"/>
              <a:t>Criterios secundarios de validez (II).</a:t>
            </a:r>
          </a:p>
        </p:txBody>
      </p:sp>
      <p:sp>
        <p:nvSpPr>
          <p:cNvPr id="65538" name="2 Marcador de contenido"/>
          <p:cNvSpPr>
            <a:spLocks noGrp="1"/>
          </p:cNvSpPr>
          <p:nvPr>
            <p:ph sz="half" idx="1"/>
          </p:nvPr>
        </p:nvSpPr>
        <p:spPr/>
        <p:txBody>
          <a:bodyPr/>
          <a:lstStyle/>
          <a:p>
            <a:r>
              <a:rPr lang="es-ES" smtClean="0"/>
              <a:t>¿Se valoró la validez de los estudios incluidos?</a:t>
            </a:r>
          </a:p>
        </p:txBody>
      </p:sp>
      <p:sp>
        <p:nvSpPr>
          <p:cNvPr id="30724" name="3 Marcador de contenido"/>
          <p:cNvSpPr>
            <a:spLocks noGrp="1"/>
          </p:cNvSpPr>
          <p:nvPr>
            <p:ph sz="half" idx="2"/>
          </p:nvPr>
        </p:nvSpPr>
        <p:spPr/>
        <p:txBody>
          <a:bodyPr/>
          <a:lstStyle/>
          <a:p>
            <a:pPr>
              <a:buFont typeface="Wingdings" pitchFamily="2" charset="2"/>
              <a:buNone/>
            </a:pPr>
            <a:r>
              <a:rPr lang="es-ES" smtClean="0"/>
              <a:t/>
            </a:r>
            <a:br>
              <a:rPr lang="es-ES" smtClean="0"/>
            </a:br>
            <a:r>
              <a:rPr lang="es-ES" sz="8800" smtClean="0">
                <a:solidFill>
                  <a:srgbClr val="FF0000"/>
                </a:solidFill>
              </a:rPr>
              <a:t> SI</a:t>
            </a:r>
          </a:p>
        </p:txBody>
      </p:sp>
      <p:sp>
        <p:nvSpPr>
          <p:cNvPr id="6" name="5 CuadroTexto"/>
          <p:cNvSpPr txBox="1">
            <a:spLocks noChangeArrowheads="1"/>
          </p:cNvSpPr>
          <p:nvPr/>
        </p:nvSpPr>
        <p:spPr bwMode="auto">
          <a:xfrm rot="-447006">
            <a:off x="1692275" y="2295525"/>
            <a:ext cx="6515100" cy="3113088"/>
          </a:xfrm>
          <a:prstGeom prst="rect">
            <a:avLst/>
          </a:prstGeom>
          <a:solidFill>
            <a:srgbClr val="C00000"/>
          </a:solidFill>
          <a:ln w="9525">
            <a:noFill/>
            <a:miter lim="800000"/>
            <a:headEnd/>
            <a:tailEnd/>
          </a:ln>
        </p:spPr>
        <p:txBody>
          <a:bodyPr>
            <a:spAutoFit/>
          </a:bodyPr>
          <a:lstStyle/>
          <a:p>
            <a:endParaRPr lang="es-ES"/>
          </a:p>
          <a:p>
            <a:r>
              <a:rPr lang="es-ES"/>
              <a:t>Se seleccionaron los estudios, se evaluó la calidad de los mismos y se extrajeron los datos de manera fiable. Se excluyeron los datos de estudios con pérdidas durante el seguimiento superiores al 50% en cualquiera de los grupos. Para los datos dicotómicos homogéneos, se calcularon los efectos aleatorios, el riesgo relativo (RR) y los intervalos de confianza (IC) del 95% y, donde correspondía, el número necesario a tratar (NNT) sobre una base del tipo intención de tratar (intention-to-treat basis). Para los datos continuos, se calculó la diferencia de medias ponderada (DMP).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 calcmode="lin" valueType="num">
                                      <p:cBhvr additive="base">
                                        <p:cTn id="7" dur="1000" fill="hold"/>
                                        <p:tgtEl>
                                          <p:spTgt spid="30724">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07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strVal val="#ppt_w*0.05"/>
                                          </p:val>
                                        </p:tav>
                                        <p:tav tm="100000">
                                          <p:val>
                                            <p:strVal val="#ppt_w"/>
                                          </p:val>
                                        </p:tav>
                                      </p:tavLst>
                                    </p:anim>
                                    <p:anim calcmode="lin" valueType="num">
                                      <p:cBhvr>
                                        <p:cTn id="14" dur="1000" fill="hold"/>
                                        <p:tgtEl>
                                          <p:spTgt spid="6"/>
                                        </p:tgtEl>
                                        <p:attrNameLst>
                                          <p:attrName>ppt_h</p:attrName>
                                        </p:attrNameLst>
                                      </p:cBhvr>
                                      <p:tavLst>
                                        <p:tav tm="0">
                                          <p:val>
                                            <p:strVal val="#ppt_h"/>
                                          </p:val>
                                        </p:tav>
                                        <p:tav tm="100000">
                                          <p:val>
                                            <p:strVal val="#ppt_h"/>
                                          </p:val>
                                        </p:tav>
                                      </p:tavLst>
                                    </p:anim>
                                    <p:anim calcmode="lin" valueType="num">
                                      <p:cBhvr>
                                        <p:cTn id="15" dur="1000" fill="hold"/>
                                        <p:tgtEl>
                                          <p:spTgt spid="6"/>
                                        </p:tgtEl>
                                        <p:attrNameLst>
                                          <p:attrName>ppt_x</p:attrName>
                                        </p:attrNameLst>
                                      </p:cBhvr>
                                      <p:tavLst>
                                        <p:tav tm="0">
                                          <p:val>
                                            <p:strVal val="#ppt_x-.2"/>
                                          </p:val>
                                        </p:tav>
                                        <p:tav tm="100000">
                                          <p:val>
                                            <p:strVal val="#ppt_x"/>
                                          </p:val>
                                        </p:tav>
                                      </p:tavLst>
                                    </p:anim>
                                    <p:anim calcmode="lin" valueType="num">
                                      <p:cBhvr>
                                        <p:cTn id="16" dur="1000" fill="hold"/>
                                        <p:tgtEl>
                                          <p:spTgt spid="6"/>
                                        </p:tgtEl>
                                        <p:attrNameLst>
                                          <p:attrName>ppt_y</p:attrName>
                                        </p:attrNameLst>
                                      </p:cBhvr>
                                      <p:tavLst>
                                        <p:tav tm="0">
                                          <p:val>
                                            <p:strVal val="#ppt_y"/>
                                          </p:val>
                                        </p:tav>
                                        <p:tav tm="100000">
                                          <p:val>
                                            <p:strVal val="#ppt_y"/>
                                          </p:val>
                                        </p:tav>
                                      </p:tavLst>
                                    </p:anim>
                                    <p:animEffect transition="in" filter="fade">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build="p"/>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Título"/>
          <p:cNvSpPr>
            <a:spLocks noGrp="1"/>
          </p:cNvSpPr>
          <p:nvPr>
            <p:ph type="title"/>
          </p:nvPr>
        </p:nvSpPr>
        <p:spPr>
          <a:xfrm>
            <a:off x="762000" y="762000"/>
            <a:ext cx="8382000" cy="1143000"/>
          </a:xfrm>
        </p:spPr>
        <p:txBody>
          <a:bodyPr/>
          <a:lstStyle/>
          <a:p>
            <a:r>
              <a:rPr lang="es-ES" smtClean="0"/>
              <a:t>Criterios secunadrios de validez (III).</a:t>
            </a:r>
          </a:p>
        </p:txBody>
      </p:sp>
      <p:sp>
        <p:nvSpPr>
          <p:cNvPr id="66562" name="2 Marcador de contenido"/>
          <p:cNvSpPr>
            <a:spLocks noGrp="1"/>
          </p:cNvSpPr>
          <p:nvPr>
            <p:ph sz="half" idx="1"/>
          </p:nvPr>
        </p:nvSpPr>
        <p:spPr/>
        <p:txBody>
          <a:bodyPr/>
          <a:lstStyle/>
          <a:p>
            <a:r>
              <a:rPr lang="es-ES" smtClean="0"/>
              <a:t>¿Fueron similares los resultados de un estudio a otro?</a:t>
            </a:r>
          </a:p>
        </p:txBody>
      </p:sp>
      <p:sp>
        <p:nvSpPr>
          <p:cNvPr id="66563" name="3 Marcador de contenido"/>
          <p:cNvSpPr>
            <a:spLocks noGrp="1"/>
          </p:cNvSpPr>
          <p:nvPr>
            <p:ph sz="half" idx="2"/>
          </p:nvPr>
        </p:nvSpPr>
        <p:spPr>
          <a:xfrm>
            <a:off x="928688" y="2214563"/>
            <a:ext cx="4929187" cy="3781425"/>
          </a:xfrm>
        </p:spPr>
        <p:txBody>
          <a:bodyPr/>
          <a:lstStyle/>
          <a:p>
            <a:pPr>
              <a:buFont typeface="Wingdings" pitchFamily="2" charset="2"/>
              <a:buNone/>
            </a:pPr>
            <a:endParaRPr lang="es-ES" smtClean="0"/>
          </a:p>
          <a:p>
            <a:pPr>
              <a:buFont typeface="Wingdings" pitchFamily="2" charset="2"/>
              <a:buNone/>
            </a:pPr>
            <a:endParaRPr lang="es-ES" smtClean="0"/>
          </a:p>
        </p:txBody>
      </p:sp>
      <p:sp>
        <p:nvSpPr>
          <p:cNvPr id="6" name="5 CuadroTexto"/>
          <p:cNvSpPr txBox="1">
            <a:spLocks noChangeArrowheads="1"/>
          </p:cNvSpPr>
          <p:nvPr/>
        </p:nvSpPr>
        <p:spPr bwMode="auto">
          <a:xfrm>
            <a:off x="5214938" y="2357438"/>
            <a:ext cx="2949575" cy="1446212"/>
          </a:xfrm>
          <a:prstGeom prst="rect">
            <a:avLst/>
          </a:prstGeom>
          <a:noFill/>
          <a:ln w="9525">
            <a:noFill/>
            <a:miter lim="800000"/>
            <a:headEnd/>
            <a:tailEnd/>
          </a:ln>
        </p:spPr>
        <p:txBody>
          <a:bodyPr>
            <a:spAutoFit/>
          </a:bodyPr>
          <a:lstStyle/>
          <a:p>
            <a:r>
              <a:rPr lang="es-ES" sz="8800">
                <a:solidFill>
                  <a:srgbClr val="FF0000"/>
                </a:solidFill>
              </a:rPr>
              <a:t>NO</a:t>
            </a:r>
          </a:p>
        </p:txBody>
      </p:sp>
      <p:sp>
        <p:nvSpPr>
          <p:cNvPr id="7" name="6 CuadroTexto"/>
          <p:cNvSpPr txBox="1">
            <a:spLocks noChangeArrowheads="1"/>
          </p:cNvSpPr>
          <p:nvPr/>
        </p:nvSpPr>
        <p:spPr bwMode="auto">
          <a:xfrm>
            <a:off x="1473200" y="2168525"/>
            <a:ext cx="6581775" cy="4211638"/>
          </a:xfrm>
          <a:prstGeom prst="rect">
            <a:avLst/>
          </a:prstGeom>
          <a:solidFill>
            <a:srgbClr val="FFC000"/>
          </a:solidFill>
          <a:ln w="9525">
            <a:noFill/>
            <a:miter lim="800000"/>
            <a:headEnd/>
            <a:tailEnd/>
          </a:ln>
        </p:spPr>
        <p:txBody>
          <a:bodyPr>
            <a:spAutoFit/>
          </a:bodyPr>
          <a:lstStyle/>
          <a:p>
            <a:r>
              <a:rPr lang="es-ES" dirty="0"/>
              <a:t>La obtención y la calidad de los datos informados fueron muy</a:t>
            </a:r>
          </a:p>
          <a:p>
            <a:r>
              <a:rPr lang="es-ES" dirty="0"/>
              <a:t>variables. Todos los estudios incluidos informaron datos sólo</a:t>
            </a:r>
          </a:p>
          <a:p>
            <a:r>
              <a:rPr lang="es-ES" dirty="0"/>
              <a:t>a corto plazo (menos de 12 semanas). Para debilitar aún más el valor de los estudios, muchos informaron las cifras medias sin proporcionar la desviación estándar, por lo que estos promedios no tuvieron significación alguna. Entre los 12 grupos de medidas de resultado predefinidas, sólo cinco se trataron en los estudios. No se encontraron datos sobre el logro educativo, el resultado social, los resultados del servicio, la satisfacción con el tratamiento o los resultados económicos. Se </a:t>
            </a:r>
            <a:r>
              <a:rPr lang="es-ES" dirty="0" smtClean="0"/>
              <a:t>informaron frecuentemente </a:t>
            </a:r>
            <a:r>
              <a:rPr lang="es-ES" dirty="0"/>
              <a:t>los resultados mediante gráficos y valores </a:t>
            </a:r>
            <a:r>
              <a:rPr lang="es-ES" dirty="0" smtClean="0"/>
              <a:t>de p</a:t>
            </a:r>
            <a:r>
              <a:rPr lang="es-ES" dirty="0"/>
              <a:t>, en lugar de tablas e intervalos de confianza. El uso </a:t>
            </a:r>
            <a:r>
              <a:rPr lang="es-ES" dirty="0" smtClean="0"/>
              <a:t>excesivo de </a:t>
            </a:r>
            <a:r>
              <a:rPr lang="es-ES" dirty="0"/>
              <a:t>gráficos no permitió obtener números suficientes </a:t>
            </a:r>
            <a:r>
              <a:rPr lang="es-ES" dirty="0" smtClean="0"/>
              <a:t>para calcular </a:t>
            </a:r>
            <a:r>
              <a:rPr lang="es-ES" dirty="0"/>
              <a:t>un número suficiente de medidas de los efectos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1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1000" fill="hold"/>
                                        <p:tgtEl>
                                          <p:spTgt spid="7"/>
                                        </p:tgtEl>
                                        <p:attrNameLst>
                                          <p:attrName>ppt_x</p:attrName>
                                        </p:attrNameLst>
                                      </p:cBhvr>
                                      <p:tavLst>
                                        <p:tav tm="0">
                                          <p:val>
                                            <p:strVal val="#ppt_x"/>
                                          </p:val>
                                        </p:tav>
                                        <p:tav tm="100000">
                                          <p:val>
                                            <p:strVal val="#ppt_x"/>
                                          </p:val>
                                        </p:tav>
                                      </p:tavLst>
                                    </p:anim>
                                    <p:anim calcmode="lin" valueType="num">
                                      <p:cBhvr additive="base">
                                        <p:cTn id="13"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AutoShape 2"/>
          <p:cNvSpPr>
            <a:spLocks noGrp="1" noChangeArrowheads="1"/>
          </p:cNvSpPr>
          <p:nvPr>
            <p:ph type="title"/>
          </p:nvPr>
        </p:nvSpPr>
        <p:spPr/>
        <p:txBody>
          <a:bodyPr/>
          <a:lstStyle/>
          <a:p>
            <a:pPr eaLnBrk="1" hangingPunct="1"/>
            <a:r>
              <a:rPr lang="es-ES" smtClean="0"/>
              <a:t>Lectura crítica de artículo de revisión.</a:t>
            </a:r>
          </a:p>
        </p:txBody>
      </p:sp>
      <p:sp>
        <p:nvSpPr>
          <p:cNvPr id="67586"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solidFill>
                  <a:srgbClr val="FF0000"/>
                </a:solidFill>
              </a:rPr>
              <a:t>¿ cuáles son los resultados ?</a:t>
            </a:r>
          </a:p>
          <a:p>
            <a:pPr eaLnBrk="1" hangingPunct="1"/>
            <a:r>
              <a:rPr lang="es-ES" smtClean="0"/>
              <a:t>¿ pueden aplicarse los resultados a la asistencia de mis pacientes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1 Título"/>
          <p:cNvSpPr>
            <a:spLocks noGrp="1"/>
          </p:cNvSpPr>
          <p:nvPr>
            <p:ph type="title"/>
          </p:nvPr>
        </p:nvSpPr>
        <p:spPr>
          <a:xfrm>
            <a:off x="755650" y="765175"/>
            <a:ext cx="7913688" cy="1150938"/>
          </a:xfrm>
        </p:spPr>
        <p:txBody>
          <a:bodyPr/>
          <a:lstStyle/>
          <a:p>
            <a:pPr algn="ctr"/>
            <a:r>
              <a:rPr lang="es-ES" sz="3200" smtClean="0"/>
              <a:t>¿Cuáles son los resultados globales de la revisión de conjunto?</a:t>
            </a:r>
          </a:p>
        </p:txBody>
      </p:sp>
      <p:sp>
        <p:nvSpPr>
          <p:cNvPr id="7" name="6 Rectángulo redondeado"/>
          <p:cNvSpPr/>
          <p:nvPr/>
        </p:nvSpPr>
        <p:spPr>
          <a:xfrm>
            <a:off x="1214438" y="2857500"/>
            <a:ext cx="6858000" cy="3143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s-ES" sz="2400" dirty="0"/>
              <a:t>En la única comparación que se encontraron diferencias </a:t>
            </a:r>
            <a:r>
              <a:rPr lang="es-ES" sz="2400" dirty="0" err="1"/>
              <a:t>estadisticamente</a:t>
            </a:r>
            <a:r>
              <a:rPr lang="es-ES" sz="2400" dirty="0"/>
              <a:t> significativas entre los grupos de tratamiento fue en la comparación de fármacos </a:t>
            </a:r>
            <a:r>
              <a:rPr lang="es-ES" sz="2400" dirty="0" err="1"/>
              <a:t>antipsicóticos</a:t>
            </a:r>
            <a:r>
              <a:rPr lang="es-ES" sz="2400" dirty="0"/>
              <a:t> atípicos versus fármacos típicos. </a:t>
            </a:r>
          </a:p>
        </p:txBody>
      </p:sp>
      <p:sp>
        <p:nvSpPr>
          <p:cNvPr id="8" name="7 Elipse"/>
          <p:cNvSpPr/>
          <p:nvPr/>
        </p:nvSpPr>
        <p:spPr>
          <a:xfrm>
            <a:off x="1142976" y="2500306"/>
            <a:ext cx="6929462" cy="364331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000" dirty="0">
                <a:solidFill>
                  <a:schemeClr val="bg1"/>
                </a:solidFill>
              </a:rPr>
              <a:t>Sin embargo ,existe una tendencia a pasar por alto efectos pequeños, pero </a:t>
            </a:r>
            <a:r>
              <a:rPr lang="es-ES" sz="2000" dirty="0" err="1">
                <a:solidFill>
                  <a:schemeClr val="bg1"/>
                </a:solidFill>
              </a:rPr>
              <a:t>clinicamente</a:t>
            </a:r>
            <a:r>
              <a:rPr lang="es-ES" sz="2000" dirty="0">
                <a:solidFill>
                  <a:schemeClr val="bg1"/>
                </a:solidFill>
              </a:rPr>
              <a:t> importantes, si los estudios con resultados no </a:t>
            </a:r>
            <a:r>
              <a:rPr lang="es-ES" sz="2000" dirty="0" err="1">
                <a:solidFill>
                  <a:schemeClr val="bg1"/>
                </a:solidFill>
              </a:rPr>
              <a:t>estadisticamente</a:t>
            </a:r>
            <a:r>
              <a:rPr lang="es-ES" sz="2000" dirty="0">
                <a:solidFill>
                  <a:schemeClr val="bg1"/>
                </a:solidFill>
              </a:rPr>
              <a:t> significativos se consideran negativos.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1 Título"/>
          <p:cNvSpPr>
            <a:spLocks noGrp="1"/>
          </p:cNvSpPr>
          <p:nvPr>
            <p:ph type="title"/>
          </p:nvPr>
        </p:nvSpPr>
        <p:spPr/>
        <p:txBody>
          <a:bodyPr/>
          <a:lstStyle/>
          <a:p>
            <a:r>
              <a:rPr lang="es-ES" smtClean="0"/>
              <a:t/>
            </a:r>
            <a:br>
              <a:rPr lang="es-ES" smtClean="0"/>
            </a:br>
            <a:r>
              <a:rPr lang="es-ES" smtClean="0"/>
              <a:t/>
            </a:r>
            <a:br>
              <a:rPr lang="es-ES" smtClean="0"/>
            </a:br>
            <a:r>
              <a:rPr lang="es-ES" smtClean="0"/>
              <a:t/>
            </a:r>
            <a:br>
              <a:rPr lang="es-ES" smtClean="0"/>
            </a:br>
            <a:r>
              <a:rPr lang="es-ES" smtClean="0"/>
              <a:t/>
            </a:r>
            <a:br>
              <a:rPr lang="es-ES" smtClean="0"/>
            </a:br>
            <a:r>
              <a:rPr lang="es-ES" smtClean="0"/>
              <a:t>Resultados.</a:t>
            </a:r>
          </a:p>
        </p:txBody>
      </p:sp>
      <p:sp>
        <p:nvSpPr>
          <p:cNvPr id="69634" name="2 Marcador de contenido"/>
          <p:cNvSpPr>
            <a:spLocks noGrp="1"/>
          </p:cNvSpPr>
          <p:nvPr>
            <p:ph idx="1"/>
          </p:nvPr>
        </p:nvSpPr>
        <p:spPr>
          <a:xfrm>
            <a:off x="714375" y="2571750"/>
            <a:ext cx="7693025" cy="3214688"/>
          </a:xfrm>
        </p:spPr>
        <p:txBody>
          <a:bodyPr/>
          <a:lstStyle/>
          <a:p>
            <a:endParaRPr lang="es-ES" sz="1800" smtClean="0"/>
          </a:p>
          <a:p>
            <a:r>
              <a:rPr lang="es-ES" sz="2400" smtClean="0"/>
              <a:t>Los escasos resultados de un estudio favorecieron el fármaco antipsicótico atípico clozapina sobre el haloperidol para el tratamiento de la esquizofrenia de inicio en la infancia refractaria al tratamiento (n = 21, DMP de CGAS 17,00; IC: 7,74 a 26,26; n = 21; DMP de Bunney-Hamburg Psychosis Rating Scale -3,60; IC: -6,64 a -0,56).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1 Título"/>
          <p:cNvSpPr>
            <a:spLocks noGrp="1"/>
          </p:cNvSpPr>
          <p:nvPr>
            <p:ph type="title"/>
          </p:nvPr>
        </p:nvSpPr>
        <p:spPr/>
        <p:txBody>
          <a:bodyPr/>
          <a:lstStyle/>
          <a:p>
            <a:r>
              <a:rPr lang="es-ES" smtClean="0"/>
              <a:t>Resultados.Estado global.</a:t>
            </a:r>
          </a:p>
        </p:txBody>
      </p:sp>
      <p:sp>
        <p:nvSpPr>
          <p:cNvPr id="70658" name="2 Marcador de tabla"/>
          <p:cNvSpPr>
            <a:spLocks noGrp="1"/>
          </p:cNvSpPr>
          <p:nvPr/>
        </p:nvSpPr>
        <p:spPr bwMode="auto">
          <a:xfrm>
            <a:off x="725488" y="1566863"/>
            <a:ext cx="7693025" cy="3724275"/>
          </a:xfrm>
          <a:prstGeom prst="rect">
            <a:avLst/>
          </a:prstGeom>
          <a:noFill/>
          <a:ln w="9525">
            <a:noFill/>
            <a:miter lim="800000"/>
            <a:headEnd/>
            <a:tailEnd/>
          </a:ln>
        </p:spPr>
        <p:txBody>
          <a:bodyPr/>
          <a:lstStyle/>
          <a:p>
            <a:endParaRPr lang="es-ES"/>
          </a:p>
        </p:txBody>
      </p:sp>
      <p:sp>
        <p:nvSpPr>
          <p:cNvPr id="70659" name="2 Marcador de tabla"/>
          <p:cNvSpPr>
            <a:spLocks noGrp="1"/>
          </p:cNvSpPr>
          <p:nvPr/>
        </p:nvSpPr>
        <p:spPr bwMode="auto">
          <a:xfrm>
            <a:off x="877888" y="1719263"/>
            <a:ext cx="7693025" cy="3724275"/>
          </a:xfrm>
          <a:prstGeom prst="rect">
            <a:avLst/>
          </a:prstGeom>
          <a:noFill/>
          <a:ln w="9525">
            <a:noFill/>
            <a:miter lim="800000"/>
            <a:headEnd/>
            <a:tailEnd/>
          </a:ln>
        </p:spPr>
        <p:txBody>
          <a:bodyPr/>
          <a:lstStyle/>
          <a:p>
            <a:endParaRPr lang="es-ES"/>
          </a:p>
        </p:txBody>
      </p:sp>
      <p:pic>
        <p:nvPicPr>
          <p:cNvPr id="70660" name="Picture 3"/>
          <p:cNvPicPr>
            <a:picLocks noGrp="1" noChangeAspect="1" noChangeArrowheads="1"/>
          </p:cNvPicPr>
          <p:nvPr>
            <p:ph idx="1"/>
          </p:nvPr>
        </p:nvPicPr>
        <p:blipFill>
          <a:blip r:embed="rId2"/>
          <a:srcRect/>
          <a:stretch>
            <a:fillRect/>
          </a:stretch>
        </p:blipFill>
        <p:spPr>
          <a:xfrm>
            <a:off x="785786" y="2285992"/>
            <a:ext cx="8358214" cy="4572008"/>
          </a:xfrm>
        </p:spPr>
      </p:pic>
      <p:sp>
        <p:nvSpPr>
          <p:cNvPr id="6" name="5 Elipse"/>
          <p:cNvSpPr/>
          <p:nvPr/>
        </p:nvSpPr>
        <p:spPr>
          <a:xfrm>
            <a:off x="1285852" y="2643182"/>
            <a:ext cx="7215187" cy="364331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Solo </a:t>
            </a:r>
            <a:r>
              <a:rPr lang="es-ES" dirty="0" err="1"/>
              <a:t>Kumra</a:t>
            </a:r>
            <a:r>
              <a:rPr lang="es-ES" dirty="0"/>
              <a:t> 1996 informó los datos sobre el estado global y lo hizo tanto en las formas binarias como </a:t>
            </a:r>
            <a:r>
              <a:rPr lang="es-ES" dirty="0" err="1"/>
              <a:t>continuas.Según</a:t>
            </a:r>
            <a:r>
              <a:rPr lang="es-ES" dirty="0"/>
              <a:t> la Clínica Global </a:t>
            </a:r>
            <a:r>
              <a:rPr lang="es-ES" dirty="0" err="1"/>
              <a:t>Impression</a:t>
            </a:r>
            <a:r>
              <a:rPr lang="es-ES" dirty="0"/>
              <a:t> </a:t>
            </a:r>
            <a:r>
              <a:rPr lang="es-ES" dirty="0" err="1"/>
              <a:t>Scale</a:t>
            </a:r>
            <a:r>
              <a:rPr lang="es-ES" dirty="0"/>
              <a:t>, no se encontraron diferencias claras, aunque los IC fueron muy amplios.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1 Título"/>
          <p:cNvSpPr>
            <a:spLocks noGrp="1"/>
          </p:cNvSpPr>
          <p:nvPr>
            <p:ph type="title"/>
          </p:nvPr>
        </p:nvSpPr>
        <p:spPr/>
        <p:txBody>
          <a:bodyPr/>
          <a:lstStyle/>
          <a:p>
            <a:r>
              <a:rPr lang="es-ES" smtClean="0"/>
              <a:t>Resultados.Estado mental.</a:t>
            </a:r>
          </a:p>
        </p:txBody>
      </p:sp>
      <p:pic>
        <p:nvPicPr>
          <p:cNvPr id="71682" name="Picture 2"/>
          <p:cNvPicPr>
            <a:picLocks noGrp="1" noChangeAspect="1" noChangeArrowheads="1"/>
          </p:cNvPicPr>
          <p:nvPr>
            <p:ph idx="1"/>
          </p:nvPr>
        </p:nvPicPr>
        <p:blipFill>
          <a:blip r:embed="rId2"/>
          <a:srcRect/>
          <a:stretch>
            <a:fillRect/>
          </a:stretch>
        </p:blipFill>
        <p:spPr>
          <a:xfrm>
            <a:off x="714348" y="2357430"/>
            <a:ext cx="8429652" cy="4500570"/>
          </a:xfrm>
        </p:spPr>
      </p:pic>
      <p:sp>
        <p:nvSpPr>
          <p:cNvPr id="4" name="3 Cinta perforada"/>
          <p:cNvSpPr/>
          <p:nvPr/>
        </p:nvSpPr>
        <p:spPr>
          <a:xfrm>
            <a:off x="714375" y="2500313"/>
            <a:ext cx="8429625" cy="3857625"/>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Tres </a:t>
            </a:r>
            <a:r>
              <a:rPr lang="es-ES" dirty="0" smtClean="0"/>
              <a:t>estudios </a:t>
            </a:r>
            <a:r>
              <a:rPr lang="es-ES" dirty="0"/>
              <a:t>informaron sobre el estado mental(Kumra 1996,Yao2003,Xiong 2004)Aunque no se encuentra diferencias </a:t>
            </a:r>
            <a:r>
              <a:rPr lang="es-ES" dirty="0" smtClean="0"/>
              <a:t>estadisticamente </a:t>
            </a:r>
            <a:r>
              <a:rPr lang="es-ES" dirty="0"/>
              <a:t>significativas entre la risperidona y la clorpromacina, los resultados muestran una tendencia a favor de los </a:t>
            </a:r>
            <a:r>
              <a:rPr lang="es-ES" dirty="0" smtClean="0"/>
              <a:t>atípicos </a:t>
            </a:r>
            <a:r>
              <a:rPr lang="es-ES" dirty="0"/>
              <a:t>que deberían de ser tenidos en cuenta dado que el no lograr alcanzar la significancia puede ser justificada por el número pequeño de estudios así como el tiempo corto de seguimiento.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1 Título"/>
          <p:cNvSpPr>
            <a:spLocks noGrp="1"/>
          </p:cNvSpPr>
          <p:nvPr>
            <p:ph type="title"/>
          </p:nvPr>
        </p:nvSpPr>
        <p:spPr>
          <a:xfrm>
            <a:off x="714375" y="714375"/>
            <a:ext cx="8643938" cy="1143000"/>
          </a:xfrm>
        </p:spPr>
        <p:txBody>
          <a:bodyPr/>
          <a:lstStyle/>
          <a:p>
            <a:r>
              <a:rPr lang="es-ES" smtClean="0"/>
              <a:t>Resultados.Efectos secundarios.</a:t>
            </a:r>
          </a:p>
        </p:txBody>
      </p:sp>
      <p:sp>
        <p:nvSpPr>
          <p:cNvPr id="72706" name="2 Marcador de contenido"/>
          <p:cNvSpPr>
            <a:spLocks noGrp="1"/>
          </p:cNvSpPr>
          <p:nvPr>
            <p:ph idx="1"/>
          </p:nvPr>
        </p:nvSpPr>
        <p:spPr/>
        <p:txBody>
          <a:bodyPr/>
          <a:lstStyle/>
          <a:p>
            <a:r>
              <a:rPr lang="es-ES" smtClean="0"/>
              <a:t>Fue tres veces más probable que los participantes que recibieron clozapina presentaran somnolencia (1 ECA, n = 21; RR 3,30; IC: 1,23 a 8,85; NND 2; IC: 2  a 17).</a:t>
            </a:r>
          </a:p>
          <a:p>
            <a:r>
              <a:rPr lang="es-ES" smtClean="0"/>
              <a:t> Aunque no se alcanzó la significacion estadistica,la mitad de los niños que recibieron clozapina tuvieron neutropenia (1 ECA, n = 21; RR 12, IC: 0,75 a 192,86).</a:t>
            </a:r>
          </a:p>
          <a:p>
            <a:pPr>
              <a:buFont typeface="Wingdings" pitchFamily="2" charset="2"/>
              <a:buNone/>
            </a:pPr>
            <a:endParaRPr lang="es-ES" smtClean="0"/>
          </a:p>
        </p:txBody>
      </p:sp>
      <p:sp>
        <p:nvSpPr>
          <p:cNvPr id="4" name="3 Cinta perforada"/>
          <p:cNvSpPr/>
          <p:nvPr/>
        </p:nvSpPr>
        <p:spPr>
          <a:xfrm>
            <a:off x="714348" y="2500306"/>
            <a:ext cx="8429653" cy="3786187"/>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Sin embargo, en el estudio Yao2003 se muestra una </a:t>
            </a:r>
            <a:r>
              <a:rPr lang="es-ES" dirty="0" err="1"/>
              <a:t>tandencia</a:t>
            </a:r>
            <a:r>
              <a:rPr lang="es-ES" dirty="0"/>
              <a:t> a favor de la </a:t>
            </a:r>
            <a:r>
              <a:rPr lang="es-ES" dirty="0" err="1"/>
              <a:t>risperidona</a:t>
            </a:r>
            <a:r>
              <a:rPr lang="es-ES" dirty="0"/>
              <a:t>, con menos efectos adversos que los tratados con </a:t>
            </a:r>
            <a:r>
              <a:rPr lang="es-ES" dirty="0" err="1"/>
              <a:t>haloperidol</a:t>
            </a:r>
            <a:r>
              <a:rPr lang="es-ES" dirty="0"/>
              <a:t>, el mismo estudio favorece también la </a:t>
            </a:r>
            <a:r>
              <a:rPr lang="es-ES" dirty="0" err="1"/>
              <a:t>risperidona</a:t>
            </a:r>
            <a:r>
              <a:rPr lang="es-ES" dirty="0"/>
              <a:t> sobre los efectos </a:t>
            </a:r>
            <a:r>
              <a:rPr lang="es-ES" dirty="0" err="1"/>
              <a:t>extrapiramidales</a:t>
            </a:r>
            <a:r>
              <a:rPr lang="es-ES" dirty="0"/>
              <a:t>..</a:t>
            </a:r>
          </a:p>
          <a:p>
            <a:pPr algn="ctr">
              <a:defRPr/>
            </a:pPr>
            <a:r>
              <a:rPr lang="es-ES" dirty="0"/>
              <a:t>Así, los </a:t>
            </a:r>
            <a:r>
              <a:rPr lang="es-ES" dirty="0" err="1"/>
              <a:t>farmacos</a:t>
            </a:r>
            <a:r>
              <a:rPr lang="es-ES" dirty="0"/>
              <a:t> típicos se asocian con más efectos adversos </a:t>
            </a:r>
            <a:r>
              <a:rPr lang="es-ES" dirty="0" err="1"/>
              <a:t>anticolinergicos</a:t>
            </a:r>
            <a:r>
              <a:rPr lang="es-ES" dirty="0"/>
              <a:t>, pero la significancia </a:t>
            </a:r>
            <a:r>
              <a:rPr lang="es-ES" dirty="0" err="1"/>
              <a:t>estadistica</a:t>
            </a:r>
            <a:r>
              <a:rPr lang="es-ES" dirty="0"/>
              <a:t> parece ser afectada por la </a:t>
            </a:r>
            <a:r>
              <a:rPr lang="es-ES" dirty="0" err="1"/>
              <a:t>inclusion</a:t>
            </a:r>
            <a:r>
              <a:rPr lang="es-ES" dirty="0"/>
              <a:t> de un estudio </a:t>
            </a:r>
            <a:r>
              <a:rPr lang="es-ES" dirty="0" err="1"/>
              <a:t>Yao</a:t>
            </a:r>
            <a:r>
              <a:rPr lang="es-ES" dirty="0"/>
              <a:t>  2003, el cual utilizó el </a:t>
            </a:r>
            <a:r>
              <a:rPr lang="es-ES" dirty="0" err="1"/>
              <a:t>haloperidol</a:t>
            </a:r>
            <a:r>
              <a:rPr lang="es-ES" dirty="0"/>
              <a:t> como brazo de </a:t>
            </a:r>
            <a:r>
              <a:rPr lang="es-ES" dirty="0" err="1"/>
              <a:t>comparacion</a:t>
            </a:r>
            <a:r>
              <a:rPr lang="es-E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AutoShape 2"/>
          <p:cNvSpPr>
            <a:spLocks noGrp="1" noChangeArrowheads="1"/>
          </p:cNvSpPr>
          <p:nvPr>
            <p:ph type="title"/>
          </p:nvPr>
        </p:nvSpPr>
        <p:spPr/>
        <p:txBody>
          <a:bodyPr/>
          <a:lstStyle/>
          <a:p>
            <a:pPr eaLnBrk="1" hangingPunct="1"/>
            <a:r>
              <a:rPr lang="es-ES" smtClean="0"/>
              <a:t>Introducción.</a:t>
            </a:r>
          </a:p>
        </p:txBody>
      </p:sp>
      <p:sp>
        <p:nvSpPr>
          <p:cNvPr id="19458" name="Rectangle 3"/>
          <p:cNvSpPr>
            <a:spLocks noGrp="1" noChangeArrowheads="1"/>
          </p:cNvSpPr>
          <p:nvPr>
            <p:ph type="body" idx="1"/>
          </p:nvPr>
        </p:nvSpPr>
        <p:spPr/>
        <p:txBody>
          <a:bodyPr/>
          <a:lstStyle/>
          <a:p>
            <a:pPr algn="just" eaLnBrk="1" hangingPunct="1"/>
            <a:r>
              <a:rPr lang="es-ES" smtClean="0"/>
              <a:t>Decada de los años 70. </a:t>
            </a:r>
          </a:p>
          <a:p>
            <a:pPr algn="just" eaLnBrk="1" hangingPunct="1"/>
            <a:r>
              <a:rPr lang="es-ES" smtClean="0"/>
              <a:t>DSM III diferencia dos  entidades. </a:t>
            </a:r>
          </a:p>
          <a:p>
            <a:pPr algn="just" eaLnBrk="1" hangingPunct="1"/>
            <a:r>
              <a:rPr lang="es-ES" smtClean="0"/>
              <a:t>Esquizofrenia en la infancia y los trastornos del espectro autista.(TEA)</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1 Título"/>
          <p:cNvSpPr>
            <a:spLocks noGrp="1"/>
          </p:cNvSpPr>
          <p:nvPr>
            <p:ph type="title"/>
          </p:nvPr>
        </p:nvSpPr>
        <p:spPr>
          <a:xfrm>
            <a:off x="714375" y="642938"/>
            <a:ext cx="8715375" cy="1262062"/>
          </a:xfrm>
        </p:spPr>
        <p:txBody>
          <a:bodyPr/>
          <a:lstStyle/>
          <a:p>
            <a:r>
              <a:rPr lang="es-ES" smtClean="0"/>
              <a:t>Resultados.Somnolencia.</a:t>
            </a:r>
          </a:p>
        </p:txBody>
      </p:sp>
      <p:pic>
        <p:nvPicPr>
          <p:cNvPr id="73730" name="Picture 2"/>
          <p:cNvPicPr>
            <a:picLocks noGrp="1" noChangeAspect="1" noChangeArrowheads="1"/>
          </p:cNvPicPr>
          <p:nvPr>
            <p:ph idx="1"/>
          </p:nvPr>
        </p:nvPicPr>
        <p:blipFill>
          <a:blip r:embed="rId2"/>
          <a:srcRect/>
          <a:stretch>
            <a:fillRect/>
          </a:stretch>
        </p:blipFill>
        <p:spPr>
          <a:xfrm>
            <a:off x="857250" y="2571750"/>
            <a:ext cx="8072438" cy="3857625"/>
          </a:xfr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1 Título"/>
          <p:cNvSpPr>
            <a:spLocks noGrp="1"/>
          </p:cNvSpPr>
          <p:nvPr>
            <p:ph type="title"/>
          </p:nvPr>
        </p:nvSpPr>
        <p:spPr/>
        <p:txBody>
          <a:bodyPr/>
          <a:lstStyle/>
          <a:p>
            <a:r>
              <a:rPr lang="es-ES" smtClean="0"/>
              <a:t>Resultados.Neutropenia.</a:t>
            </a:r>
          </a:p>
        </p:txBody>
      </p:sp>
      <p:pic>
        <p:nvPicPr>
          <p:cNvPr id="74754" name="Picture 2"/>
          <p:cNvPicPr>
            <a:picLocks noGrp="1" noChangeAspect="1" noChangeArrowheads="1"/>
          </p:cNvPicPr>
          <p:nvPr>
            <p:ph idx="1"/>
          </p:nvPr>
        </p:nvPicPr>
        <p:blipFill>
          <a:blip r:embed="rId3"/>
          <a:srcRect/>
          <a:stretch>
            <a:fillRect/>
          </a:stretch>
        </p:blipFill>
        <p:spPr>
          <a:xfrm>
            <a:off x="785813" y="2571750"/>
            <a:ext cx="8358187" cy="3571875"/>
          </a:xfrm>
        </p:spPr>
      </p:pic>
      <p:sp>
        <p:nvSpPr>
          <p:cNvPr id="6" name="5 Estrella de 7 puntas"/>
          <p:cNvSpPr/>
          <p:nvPr/>
        </p:nvSpPr>
        <p:spPr>
          <a:xfrm>
            <a:off x="1500166" y="785794"/>
            <a:ext cx="6929438" cy="5857875"/>
          </a:xfrm>
          <a:prstGeom prst="star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Aunque no se encontró </a:t>
            </a:r>
            <a:r>
              <a:rPr lang="es-ES" dirty="0" smtClean="0"/>
              <a:t>significación  estadistica</a:t>
            </a:r>
            <a:r>
              <a:rPr lang="es-ES" dirty="0"/>
              <a:t>, debe ser interpretado como positivo debida a la importancia clínica del mismo, ya que estamos ante un efecto adverso muy importante.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0" y="762000"/>
            <a:ext cx="7924800" cy="1023926"/>
          </a:xfrm>
        </p:spPr>
        <p:txBody>
          <a:bodyPr/>
          <a:lstStyle/>
          <a:p>
            <a:r>
              <a:rPr lang="es-ES" sz="3200" dirty="0" smtClean="0"/>
              <a:t>LIMITACIONES DE LOS RESULTADOS.</a:t>
            </a:r>
            <a:endParaRPr lang="es-ES" sz="3200" dirty="0"/>
          </a:p>
        </p:txBody>
      </p:sp>
      <p:sp>
        <p:nvSpPr>
          <p:cNvPr id="3" name="2 Marcador de contenido"/>
          <p:cNvSpPr>
            <a:spLocks noGrp="1"/>
          </p:cNvSpPr>
          <p:nvPr>
            <p:ph idx="1"/>
          </p:nvPr>
        </p:nvSpPr>
        <p:spPr/>
        <p:txBody>
          <a:bodyPr/>
          <a:lstStyle/>
          <a:p>
            <a:pPr algn="just"/>
            <a:r>
              <a:rPr lang="es-ES" sz="1800" dirty="0" smtClean="0">
                <a:solidFill>
                  <a:schemeClr val="accent6">
                    <a:lumMod val="75000"/>
                  </a:schemeClr>
                </a:solidFill>
              </a:rPr>
              <a:t>Dos estudios  que utilizaban el antipsicótico atípico clozapina, incluían a pacientes cuya enfermedad había resultado refractaria al tratamiento al menos con dos fármacos.(Shaw 2006,Kumra 1996)</a:t>
            </a:r>
          </a:p>
          <a:p>
            <a:pPr algn="just"/>
            <a:r>
              <a:rPr lang="es-ES" sz="1800" dirty="0" smtClean="0">
                <a:solidFill>
                  <a:schemeClr val="accent6">
                    <a:lumMod val="75000"/>
                  </a:schemeClr>
                </a:solidFill>
              </a:rPr>
              <a:t>Es probable que dos estudios hayan incluido un grupo con diagnostico heterogéneos(Faretra1970,Engerhardt 1973)</a:t>
            </a:r>
          </a:p>
          <a:p>
            <a:pPr algn="just"/>
            <a:r>
              <a:rPr lang="es-ES" sz="1800" dirty="0" smtClean="0">
                <a:solidFill>
                  <a:schemeClr val="accent6">
                    <a:lumMod val="75000"/>
                  </a:schemeClr>
                </a:solidFill>
              </a:rPr>
              <a:t>Sólo dos estudios no excluyeron a los pacientes con dificultad de aprendizaje.</a:t>
            </a:r>
          </a:p>
          <a:p>
            <a:pPr algn="just"/>
            <a:r>
              <a:rPr lang="es-ES" sz="1800" dirty="0" smtClean="0">
                <a:solidFill>
                  <a:schemeClr val="accent6">
                    <a:lumMod val="75000"/>
                  </a:schemeClr>
                </a:solidFill>
              </a:rPr>
              <a:t>Todos los estudios informaron datos a CORTO PLAZO.</a:t>
            </a:r>
          </a:p>
          <a:p>
            <a:pPr algn="just"/>
            <a:r>
              <a:rPr lang="es-ES" sz="1800" dirty="0" smtClean="0">
                <a:solidFill>
                  <a:schemeClr val="accent6">
                    <a:lumMod val="75000"/>
                  </a:schemeClr>
                </a:solidFill>
              </a:rPr>
              <a:t>Muchos informaron las cifras medias sin proporcionar la desviación estandar,  por lo que estos promedios no tuvieron significancia alguna.</a:t>
            </a:r>
          </a:p>
          <a:p>
            <a:r>
              <a:rPr lang="es-ES" sz="1800" dirty="0" smtClean="0">
                <a:solidFill>
                  <a:schemeClr val="accent6">
                    <a:lumMod val="75000"/>
                  </a:schemeClr>
                </a:solidFill>
              </a:rPr>
              <a:t>Uso excesivo de gráfico.</a:t>
            </a:r>
          </a:p>
          <a:p>
            <a:endParaRPr lang="es-ES" sz="1800" dirty="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3"/>
          <p:cNvSpPr>
            <a:spLocks noGrp="1" noChangeArrowheads="1"/>
          </p:cNvSpPr>
          <p:nvPr>
            <p:ph type="body" idx="1"/>
          </p:nvPr>
        </p:nvSpPr>
        <p:spPr/>
        <p:txBody>
          <a:bodyPr/>
          <a:lstStyle/>
          <a:p>
            <a:pPr eaLnBrk="1" hangingPunct="1"/>
            <a:r>
              <a:rPr lang="es-ES" smtClean="0"/>
              <a:t>¿ son validos los resultados del estudio ?</a:t>
            </a:r>
          </a:p>
          <a:p>
            <a:pPr eaLnBrk="1" hangingPunct="1"/>
            <a:r>
              <a:rPr lang="es-ES" smtClean="0"/>
              <a:t>¿ cuáles son los resultados ?</a:t>
            </a:r>
          </a:p>
          <a:p>
            <a:pPr eaLnBrk="1" hangingPunct="1"/>
            <a:r>
              <a:rPr lang="es-ES" smtClean="0">
                <a:solidFill>
                  <a:srgbClr val="FF0000"/>
                </a:solidFill>
              </a:rPr>
              <a:t>¿ pueden aplicarse los resultados a la asistencia de mis pacientes ?</a:t>
            </a:r>
          </a:p>
        </p:txBody>
      </p:sp>
      <p:sp>
        <p:nvSpPr>
          <p:cNvPr id="75778" name="3 Título"/>
          <p:cNvSpPr>
            <a:spLocks noGrp="1"/>
          </p:cNvSpPr>
          <p:nvPr>
            <p:ph type="title"/>
          </p:nvPr>
        </p:nvSpPr>
        <p:spPr/>
        <p:txBody>
          <a:bodyPr/>
          <a:lstStyle/>
          <a:p>
            <a:r>
              <a:rPr lang="es-ES" dirty="0" smtClean="0"/>
              <a:t>Lectura crítica de artículos de revisión.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1 Título"/>
          <p:cNvSpPr>
            <a:spLocks noGrp="1"/>
          </p:cNvSpPr>
          <p:nvPr>
            <p:ph type="title"/>
          </p:nvPr>
        </p:nvSpPr>
        <p:spPr/>
        <p:txBody>
          <a:bodyPr/>
          <a:lstStyle/>
          <a:p>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solidFill>
                  <a:schemeClr val="tx1"/>
                </a:solidFill>
              </a:rPr>
              <a:t/>
            </a:r>
            <a:br>
              <a:rPr lang="es-ES" smtClean="0">
                <a:solidFill>
                  <a:schemeClr val="tx1"/>
                </a:solidFill>
              </a:rPr>
            </a:br>
            <a:r>
              <a:rPr lang="es-ES" smtClean="0"/>
              <a:t/>
            </a:r>
            <a:br>
              <a:rPr lang="es-ES" smtClean="0"/>
            </a:br>
            <a:r>
              <a:rPr lang="es-ES" smtClean="0"/>
              <a:t>¿Me ayudarán los resultados en la asistencia de mis pacientes?</a:t>
            </a:r>
            <a:endParaRPr lang="es-ES" smtClean="0">
              <a:solidFill>
                <a:schemeClr val="tx1"/>
              </a:solidFill>
            </a:endParaRPr>
          </a:p>
        </p:txBody>
      </p:sp>
      <p:sp>
        <p:nvSpPr>
          <p:cNvPr id="76802" name="2 Marcador de contenido"/>
          <p:cNvSpPr>
            <a:spLocks noGrp="1"/>
          </p:cNvSpPr>
          <p:nvPr>
            <p:ph idx="1"/>
          </p:nvPr>
        </p:nvSpPr>
        <p:spPr/>
        <p:txBody>
          <a:bodyPr/>
          <a:lstStyle/>
          <a:p>
            <a:pPr>
              <a:buFont typeface="Wingdings" pitchFamily="2" charset="2"/>
              <a:buNone/>
            </a:pPr>
            <a:r>
              <a:rPr lang="es-ES" smtClean="0"/>
              <a:t>1. ¿ Pueden aplicarse los resultados a la asistencia de mis pacientes?</a:t>
            </a:r>
          </a:p>
          <a:p>
            <a:pPr>
              <a:buFont typeface="Wingdings" pitchFamily="2" charset="2"/>
              <a:buNone/>
            </a:pPr>
            <a:endParaRPr lang="es-ES" smtClean="0"/>
          </a:p>
        </p:txBody>
      </p:sp>
      <p:pic>
        <p:nvPicPr>
          <p:cNvPr id="76803" name="3 Imagen" descr="interrogacion"/>
          <p:cNvPicPr>
            <a:picLocks noChangeAspect="1"/>
          </p:cNvPicPr>
          <p:nvPr/>
        </p:nvPicPr>
        <p:blipFill>
          <a:blip r:embed="rId2"/>
          <a:srcRect/>
          <a:stretch>
            <a:fillRect/>
          </a:stretch>
        </p:blipFill>
        <p:spPr bwMode="auto">
          <a:xfrm>
            <a:off x="2571750" y="3643313"/>
            <a:ext cx="3429000" cy="2771775"/>
          </a:xfrm>
          <a:prstGeom prst="rect">
            <a:avLst/>
          </a:prstGeom>
          <a:noFill/>
          <a:ln w="9525">
            <a:noFill/>
            <a:miter lim="800000"/>
            <a:headEnd/>
            <a:tailEnd/>
          </a:ln>
        </p:spPr>
      </p:pic>
      <p:sp>
        <p:nvSpPr>
          <p:cNvPr id="7" name="6 Señal de prohibido"/>
          <p:cNvSpPr/>
          <p:nvPr/>
        </p:nvSpPr>
        <p:spPr>
          <a:xfrm>
            <a:off x="2857500" y="3357563"/>
            <a:ext cx="3071813" cy="3214687"/>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9600" b="1" dirty="0">
                <a:solidFill>
                  <a:srgbClr val="C00000"/>
                </a:solidFill>
              </a:rPr>
              <a:t>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1" nodeType="clickEffect">
                                  <p:stCondLst>
                                    <p:cond delay="0"/>
                                  </p:stCondLst>
                                  <p:childTnLst>
                                    <p:animRot by="21600000">
                                      <p:cBhvr>
                                        <p:cTn id="12"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2 Marcador de contenido"/>
          <p:cNvSpPr>
            <a:spLocks noGrp="1"/>
          </p:cNvSpPr>
          <p:nvPr>
            <p:ph idx="1"/>
          </p:nvPr>
        </p:nvSpPr>
        <p:spPr/>
        <p:txBody>
          <a:bodyPr/>
          <a:lstStyle/>
          <a:p>
            <a:pPr>
              <a:buFont typeface="Wingdings" pitchFamily="2" charset="2"/>
              <a:buNone/>
            </a:pPr>
            <a:endParaRPr lang="es-ES" sz="2000" b="1" dirty="0" smtClean="0"/>
          </a:p>
          <a:p>
            <a:pPr>
              <a:buFont typeface="Wingdings" pitchFamily="2" charset="2"/>
              <a:buNone/>
            </a:pPr>
            <a:endParaRPr lang="es-ES" dirty="0" smtClean="0"/>
          </a:p>
        </p:txBody>
      </p:sp>
      <p:pic>
        <p:nvPicPr>
          <p:cNvPr id="4" name="3 Imagen" descr="interrogacion"/>
          <p:cNvPicPr>
            <a:picLocks noChangeAspect="1"/>
          </p:cNvPicPr>
          <p:nvPr/>
        </p:nvPicPr>
        <p:blipFill>
          <a:blip r:embed="rId2"/>
          <a:stretch>
            <a:fillRect/>
          </a:stretch>
        </p:blipFill>
        <p:spPr>
          <a:xfrm>
            <a:off x="1714480" y="4357694"/>
            <a:ext cx="2571768" cy="2200260"/>
          </a:xfrm>
          <a:prstGeom prst="rect">
            <a:avLst/>
          </a:prstGeom>
        </p:spPr>
      </p:pic>
      <p:sp>
        <p:nvSpPr>
          <p:cNvPr id="8" name="7 Llamada con línea 3"/>
          <p:cNvSpPr/>
          <p:nvPr/>
        </p:nvSpPr>
        <p:spPr>
          <a:xfrm>
            <a:off x="1571604" y="3000372"/>
            <a:ext cx="1214446" cy="1143008"/>
          </a:xfrm>
          <a:prstGeom prst="borderCallout3">
            <a:avLst>
              <a:gd name="adj1" fmla="val 18750"/>
              <a:gd name="adj2" fmla="val -8333"/>
              <a:gd name="adj3" fmla="val 18750"/>
              <a:gd name="adj4" fmla="val -16667"/>
              <a:gd name="adj5" fmla="val 100000"/>
              <a:gd name="adj6" fmla="val -16667"/>
              <a:gd name="adj7" fmla="val 143868"/>
              <a:gd name="adj8" fmla="val 1327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Pocos estudios</a:t>
            </a:r>
            <a:endParaRPr lang="es-ES" dirty="0"/>
          </a:p>
        </p:txBody>
      </p:sp>
      <p:sp>
        <p:nvSpPr>
          <p:cNvPr id="9" name="8 Llamada de nube"/>
          <p:cNvSpPr/>
          <p:nvPr/>
        </p:nvSpPr>
        <p:spPr>
          <a:xfrm>
            <a:off x="2928926" y="2214554"/>
            <a:ext cx="2428892" cy="1571636"/>
          </a:xfrm>
          <a:prstGeom prst="cloudCallout">
            <a:avLst>
              <a:gd name="adj1" fmla="val -22954"/>
              <a:gd name="adj2" fmla="val 788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Estudios muy </a:t>
            </a:r>
            <a:r>
              <a:rPr lang="es-ES" dirty="0" err="1" smtClean="0"/>
              <a:t>heterogeneos</a:t>
            </a:r>
            <a:endParaRPr lang="es-ES" dirty="0"/>
          </a:p>
        </p:txBody>
      </p:sp>
      <p:sp>
        <p:nvSpPr>
          <p:cNvPr id="10" name="9 Llamada ovalada"/>
          <p:cNvSpPr/>
          <p:nvPr/>
        </p:nvSpPr>
        <p:spPr>
          <a:xfrm>
            <a:off x="5572132" y="857232"/>
            <a:ext cx="3429024" cy="2786082"/>
          </a:xfrm>
          <a:prstGeom prst="wedgeEllipseCallout">
            <a:avLst>
              <a:gd name="adj1" fmla="val -100207"/>
              <a:gd name="adj2" fmla="val 819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es-ES" dirty="0" smtClean="0"/>
              <a:t>La ausencia de respuestas en muchos estudios se explican por el numero pequeño de muestra así como el corto seguimiento del mismo.</a:t>
            </a:r>
          </a:p>
        </p:txBody>
      </p:sp>
      <p:sp>
        <p:nvSpPr>
          <p:cNvPr id="11" name="10 Pergamino horizontal"/>
          <p:cNvSpPr/>
          <p:nvPr/>
        </p:nvSpPr>
        <p:spPr>
          <a:xfrm>
            <a:off x="1000100" y="4714860"/>
            <a:ext cx="7715304" cy="2143140"/>
          </a:xfrm>
          <a:prstGeom prst="horizontalScroll">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dirty="0" smtClean="0">
                <a:solidFill>
                  <a:schemeClr val="accent4">
                    <a:lumMod val="25000"/>
                    <a:lumOff val="75000"/>
                  </a:schemeClr>
                </a:solidFill>
              </a:rPr>
              <a:t>SE NECESITAN ENSAYOS MAS SOLIDOS Y GRANDES.</a:t>
            </a:r>
            <a:endParaRPr lang="es-ES" sz="3600" dirty="0">
              <a:solidFill>
                <a:schemeClr val="accent4">
                  <a:lumMod val="25000"/>
                  <a:lumOff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balanza.jpg"/>
          <p:cNvPicPr>
            <a:picLocks noChangeAspect="1"/>
          </p:cNvPicPr>
          <p:nvPr/>
        </p:nvPicPr>
        <p:blipFill>
          <a:blip r:embed="rId2"/>
          <a:stretch>
            <a:fillRect/>
          </a:stretch>
        </p:blipFill>
        <p:spPr>
          <a:xfrm>
            <a:off x="857224" y="2285992"/>
            <a:ext cx="6786610" cy="4306551"/>
          </a:xfrm>
          <a:prstGeom prst="rect">
            <a:avLst/>
          </a:prstGeom>
        </p:spPr>
      </p:pic>
      <p:sp>
        <p:nvSpPr>
          <p:cNvPr id="78849" name="1 Título"/>
          <p:cNvSpPr>
            <a:spLocks noGrp="1"/>
          </p:cNvSpPr>
          <p:nvPr>
            <p:ph type="title"/>
          </p:nvPr>
        </p:nvSpPr>
        <p:spPr/>
        <p:txBody>
          <a:bodyPr/>
          <a:lstStyle/>
          <a:p>
            <a:r>
              <a:rPr lang="es-ES" dirty="0" smtClean="0"/>
              <a:t>2. ¿Compensan los beneficios, los riesgos y los costes?</a:t>
            </a:r>
          </a:p>
        </p:txBody>
      </p:sp>
      <p:sp>
        <p:nvSpPr>
          <p:cNvPr id="78850" name="2 Marcador de contenido"/>
          <p:cNvSpPr>
            <a:spLocks noGrp="1"/>
          </p:cNvSpPr>
          <p:nvPr>
            <p:ph idx="1"/>
          </p:nvPr>
        </p:nvSpPr>
        <p:spPr>
          <a:xfrm>
            <a:off x="838200" y="2428868"/>
            <a:ext cx="7693025" cy="3657607"/>
          </a:xfrm>
        </p:spPr>
        <p:txBody>
          <a:bodyPr/>
          <a:lstStyle/>
          <a:p>
            <a:pPr>
              <a:buFont typeface="Wingdings" pitchFamily="2" charset="2"/>
              <a:buNone/>
            </a:pPr>
            <a:r>
              <a:rPr lang="es-ES" dirty="0" smtClean="0">
                <a:solidFill>
                  <a:srgbClr val="C00000"/>
                </a:solidFill>
              </a:rPr>
              <a:t>2</a:t>
            </a:r>
          </a:p>
          <a:p>
            <a:pPr>
              <a:buFont typeface="Wingdings" pitchFamily="2" charset="2"/>
              <a:buNone/>
            </a:pPr>
            <a:endParaRPr lang="es-ES" b="1" dirty="0" smtClean="0"/>
          </a:p>
        </p:txBody>
      </p:sp>
      <p:sp>
        <p:nvSpPr>
          <p:cNvPr id="6" name="5 Rectángulo"/>
          <p:cNvSpPr/>
          <p:nvPr/>
        </p:nvSpPr>
        <p:spPr>
          <a:xfrm>
            <a:off x="3214678" y="2714620"/>
            <a:ext cx="2071702" cy="317009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20000" b="1" cap="all" dirty="0" smtClean="0">
                <a:ln w="0"/>
                <a:solidFill>
                  <a:srgbClr val="C00000"/>
                </a:solidFill>
                <a:effectLst>
                  <a:reflection blurRad="12700" stA="50000" endPos="50000" dist="5000" dir="5400000" sy="-100000" rotWithShape="0"/>
                </a:effectLst>
              </a:rPr>
              <a:t>?</a:t>
            </a:r>
            <a:endParaRPr lang="es-ES" sz="20000" b="1" cap="all" spc="0" dirty="0">
              <a:ln w="0"/>
              <a:solidFill>
                <a:srgbClr val="C00000"/>
              </a:solidFill>
              <a:effectLst>
                <a:reflection blurRad="12700" stA="50000" endPos="50000" dist="5000" dir="5400000" sy="-100000"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1" nodeType="clickEffect">
                                  <p:stCondLst>
                                    <p:cond delay="0"/>
                                  </p:stCondLst>
                                  <p:childTnLst>
                                    <p:animScale>
                                      <p:cBhvr>
                                        <p:cTn id="11"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1 Título"/>
          <p:cNvSpPr>
            <a:spLocks noGrp="1"/>
          </p:cNvSpPr>
          <p:nvPr>
            <p:ph type="title"/>
          </p:nvPr>
        </p:nvSpPr>
        <p:spPr/>
        <p:txBody>
          <a:bodyPr/>
          <a:lstStyle/>
          <a:p>
            <a:r>
              <a:rPr lang="es-ES" dirty="0" smtClean="0"/>
              <a:t>2. ¿Compensan los beneficios, los riesgos y los costes?</a:t>
            </a:r>
          </a:p>
        </p:txBody>
      </p:sp>
      <p:sp>
        <p:nvSpPr>
          <p:cNvPr id="79874" name="2 Marcador de contenido"/>
          <p:cNvSpPr>
            <a:spLocks noGrp="1"/>
          </p:cNvSpPr>
          <p:nvPr>
            <p:ph idx="1"/>
          </p:nvPr>
        </p:nvSpPr>
        <p:spPr/>
        <p:txBody>
          <a:bodyPr/>
          <a:lstStyle/>
          <a:p>
            <a:pPr>
              <a:buFont typeface="Wingdings" pitchFamily="2" charset="2"/>
              <a:buNone/>
            </a:pPr>
            <a:endParaRPr lang="es-ES" dirty="0" smtClean="0"/>
          </a:p>
        </p:txBody>
      </p:sp>
      <p:sp>
        <p:nvSpPr>
          <p:cNvPr id="6" name="5 Pentágono"/>
          <p:cNvSpPr/>
          <p:nvPr/>
        </p:nvSpPr>
        <p:spPr>
          <a:xfrm>
            <a:off x="1142976" y="2643182"/>
            <a:ext cx="1785950" cy="85725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smtClean="0"/>
              <a:t>Clozapina</a:t>
            </a:r>
            <a:endParaRPr lang="es-ES" dirty="0"/>
          </a:p>
        </p:txBody>
      </p:sp>
      <p:sp>
        <p:nvSpPr>
          <p:cNvPr id="7" name="6 Rectángulo redondeado"/>
          <p:cNvSpPr/>
          <p:nvPr/>
        </p:nvSpPr>
        <p:spPr>
          <a:xfrm>
            <a:off x="3071802" y="2643182"/>
            <a:ext cx="521497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400" dirty="0" smtClean="0"/>
              <a:t>Aunque se hayan encontrado beneficios a favor del mismo en pacientes con  esquizofrenia de inicio en la infancia refractaria al tratamiento, estos se opacan por los efectos adversos  tan graves como la neutropenia .</a:t>
            </a:r>
            <a:endParaRPr lang="es-ES" dirty="0" smtClean="0"/>
          </a:p>
        </p:txBody>
      </p:sp>
      <p:sp>
        <p:nvSpPr>
          <p:cNvPr id="8" name="7 Estrella de 7 puntas"/>
          <p:cNvSpPr/>
          <p:nvPr/>
        </p:nvSpPr>
        <p:spPr>
          <a:xfrm>
            <a:off x="3500430" y="2357430"/>
            <a:ext cx="3357586" cy="1714512"/>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800" dirty="0" smtClean="0"/>
              <a:t>NO</a:t>
            </a:r>
            <a:endParaRPr lang="es-ES" sz="4800" dirty="0"/>
          </a:p>
        </p:txBody>
      </p:sp>
      <p:sp>
        <p:nvSpPr>
          <p:cNvPr id="9" name="8 Pentágono"/>
          <p:cNvSpPr/>
          <p:nvPr/>
        </p:nvSpPr>
        <p:spPr>
          <a:xfrm>
            <a:off x="1142976" y="4214818"/>
            <a:ext cx="1857388" cy="92869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Otros </a:t>
            </a:r>
            <a:r>
              <a:rPr lang="es-ES" dirty="0" err="1" smtClean="0"/>
              <a:t>antipsicóticos</a:t>
            </a:r>
            <a:endParaRPr lang="es-ES" dirty="0" smtClean="0"/>
          </a:p>
          <a:p>
            <a:pPr algn="ctr"/>
            <a:r>
              <a:rPr lang="es-ES" dirty="0" smtClean="0"/>
              <a:t>atípicos</a:t>
            </a:r>
            <a:endParaRPr lang="es-ES" dirty="0"/>
          </a:p>
        </p:txBody>
      </p:sp>
      <p:sp>
        <p:nvSpPr>
          <p:cNvPr id="10" name="9 Rectángulo redondeado"/>
          <p:cNvSpPr/>
          <p:nvPr/>
        </p:nvSpPr>
        <p:spPr>
          <a:xfrm>
            <a:off x="3143240" y="3643314"/>
            <a:ext cx="5072098" cy="27860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A pesar de que no existen ensayos suficientes; La tendencia actual es  la utilización de estos grupos de fármacos ya que debido a que tienen un mayor cociente de afinidad  </a:t>
            </a:r>
            <a:r>
              <a:rPr lang="es-ES" dirty="0" err="1" smtClean="0"/>
              <a:t>serotorinergica</a:t>
            </a:r>
            <a:r>
              <a:rPr lang="es-ES" dirty="0" smtClean="0"/>
              <a:t>/</a:t>
            </a:r>
            <a:r>
              <a:rPr lang="es-ES" dirty="0" err="1" smtClean="0"/>
              <a:t>dopaminergica</a:t>
            </a:r>
            <a:r>
              <a:rPr lang="es-ES" dirty="0" smtClean="0"/>
              <a:t>, tiene menor probabilidad de causar efectos </a:t>
            </a:r>
            <a:r>
              <a:rPr lang="es-ES" dirty="0" err="1" smtClean="0"/>
              <a:t>extrapiramidales</a:t>
            </a:r>
            <a:r>
              <a:rPr lang="es-ES" dirty="0" smtClean="0"/>
              <a:t> y hay que tener en cuenta que son pacientes en edades muy tempranas y el tratamiento podría ser de por vida.</a:t>
            </a:r>
            <a:endParaRPr lang="es-ES" dirty="0"/>
          </a:p>
        </p:txBody>
      </p:sp>
      <p:pic>
        <p:nvPicPr>
          <p:cNvPr id="12" name="Picture 9" descr="MC900433800[1]"/>
          <p:cNvPicPr>
            <a:picLocks noChangeAspect="1" noChangeArrowheads="1"/>
          </p:cNvPicPr>
          <p:nvPr/>
        </p:nvPicPr>
        <p:blipFill>
          <a:blip r:embed="rId2"/>
          <a:srcRect/>
          <a:stretch>
            <a:fillRect/>
          </a:stretch>
        </p:blipFill>
        <p:spPr>
          <a:xfrm>
            <a:off x="4071934" y="3643306"/>
            <a:ext cx="3000396" cy="321469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1000" fill="hold"/>
                                        <p:tgtEl>
                                          <p:spTgt spid="8"/>
                                        </p:tgtEl>
                                        <p:attrNameLst>
                                          <p:attrName>ppt_x</p:attrName>
                                        </p:attrNameLst>
                                      </p:cBhvr>
                                      <p:tavLst>
                                        <p:tav tm="0">
                                          <p:val>
                                            <p:strVal val="#ppt_x"/>
                                          </p:val>
                                        </p:tav>
                                        <p:tav tm="100000">
                                          <p:val>
                                            <p:strVal val="#ppt_x"/>
                                          </p:val>
                                        </p:tav>
                                      </p:tavLst>
                                    </p:anim>
                                    <p:anim calcmode="lin" valueType="num">
                                      <p:cBhvr additive="base">
                                        <p:cTn id="20"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1000" fill="hold"/>
                                        <p:tgtEl>
                                          <p:spTgt spid="9"/>
                                        </p:tgtEl>
                                        <p:attrNameLst>
                                          <p:attrName>ppt_x</p:attrName>
                                        </p:attrNameLst>
                                      </p:cBhvr>
                                      <p:tavLst>
                                        <p:tav tm="0">
                                          <p:val>
                                            <p:strVal val="#ppt_x"/>
                                          </p:val>
                                        </p:tav>
                                        <p:tav tm="100000">
                                          <p:val>
                                            <p:strVal val="#ppt_x"/>
                                          </p:val>
                                        </p:tav>
                                      </p:tavLst>
                                    </p:anim>
                                    <p:anim calcmode="lin" valueType="num">
                                      <p:cBhvr additive="base">
                                        <p:cTn id="26"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7"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1000" fill="hold"/>
                                        <p:tgtEl>
                                          <p:spTgt spid="10"/>
                                        </p:tgtEl>
                                        <p:attrNameLst>
                                          <p:attrName>ppt_x</p:attrName>
                                        </p:attrNameLst>
                                      </p:cBhvr>
                                      <p:tavLst>
                                        <p:tav tm="0">
                                          <p:val>
                                            <p:strVal val="#ppt_x"/>
                                          </p:val>
                                        </p:tav>
                                        <p:tav tm="100000">
                                          <p:val>
                                            <p:strVal val="#ppt_x"/>
                                          </p:val>
                                        </p:tav>
                                      </p:tavLst>
                                    </p:anim>
                                    <p:anim calcmode="lin" valueType="num">
                                      <p:cBhvr additive="base">
                                        <p:cTn id="32"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4" presetClass="entr" presetSubtype="0" accel="10000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1000" fill="hold"/>
                                        <p:tgtEl>
                                          <p:spTgt spid="12"/>
                                        </p:tgtEl>
                                        <p:attrNameLst>
                                          <p:attrName>ppt_w</p:attrName>
                                        </p:attrNameLst>
                                      </p:cBhvr>
                                      <p:tavLst>
                                        <p:tav tm="0">
                                          <p:val>
                                            <p:strVal val="#ppt_w*0.05"/>
                                          </p:val>
                                        </p:tav>
                                        <p:tav tm="100000">
                                          <p:val>
                                            <p:strVal val="#ppt_w"/>
                                          </p:val>
                                        </p:tav>
                                      </p:tavLst>
                                    </p:anim>
                                    <p:anim calcmode="lin" valueType="num">
                                      <p:cBhvr>
                                        <p:cTn id="38" dur="1000" fill="hold"/>
                                        <p:tgtEl>
                                          <p:spTgt spid="12"/>
                                        </p:tgtEl>
                                        <p:attrNameLst>
                                          <p:attrName>ppt_h</p:attrName>
                                        </p:attrNameLst>
                                      </p:cBhvr>
                                      <p:tavLst>
                                        <p:tav tm="0">
                                          <p:val>
                                            <p:strVal val="#ppt_h"/>
                                          </p:val>
                                        </p:tav>
                                        <p:tav tm="100000">
                                          <p:val>
                                            <p:strVal val="#ppt_h"/>
                                          </p:val>
                                        </p:tav>
                                      </p:tavLst>
                                    </p:anim>
                                    <p:anim calcmode="lin" valueType="num">
                                      <p:cBhvr>
                                        <p:cTn id="39" dur="1000" fill="hold"/>
                                        <p:tgtEl>
                                          <p:spTgt spid="12"/>
                                        </p:tgtEl>
                                        <p:attrNameLst>
                                          <p:attrName>ppt_x</p:attrName>
                                        </p:attrNameLst>
                                      </p:cBhvr>
                                      <p:tavLst>
                                        <p:tav tm="0">
                                          <p:val>
                                            <p:strVal val="#ppt_x-.2"/>
                                          </p:val>
                                        </p:tav>
                                        <p:tav tm="100000">
                                          <p:val>
                                            <p:strVal val="#ppt_x"/>
                                          </p:val>
                                        </p:tav>
                                      </p:tavLst>
                                    </p:anim>
                                    <p:anim calcmode="lin" valueType="num">
                                      <p:cBhvr>
                                        <p:cTn id="40" dur="1000" fill="hold"/>
                                        <p:tgtEl>
                                          <p:spTgt spid="12"/>
                                        </p:tgtEl>
                                        <p:attrNameLst>
                                          <p:attrName>ppt_y</p:attrName>
                                        </p:attrNameLst>
                                      </p:cBhvr>
                                      <p:tavLst>
                                        <p:tav tm="0">
                                          <p:val>
                                            <p:strVal val="#ppt_y"/>
                                          </p:val>
                                        </p:tav>
                                        <p:tav tm="100000">
                                          <p:val>
                                            <p:strVal val="#ppt_y"/>
                                          </p:val>
                                        </p:tav>
                                      </p:tavLst>
                                    </p:anim>
                                    <p:animEffect transition="in" filter="fade">
                                      <p:cBhvr>
                                        <p:cTn id="41" dur="10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6" presetClass="emph" presetSubtype="0" fill="hold" nodeType="clickEffect">
                                  <p:stCondLst>
                                    <p:cond delay="0"/>
                                  </p:stCondLst>
                                  <p:childTnLst>
                                    <p:animScale>
                                      <p:cBhvr>
                                        <p:cTn id="45" dur="2000" fill="hold"/>
                                        <p:tgtEl>
                                          <p:spTgt spid="12"/>
                                        </p:tgtEl>
                                      </p:cBhvr>
                                      <p:by x="150000" y="150000"/>
                                    </p:animScale>
                                  </p:childTnLst>
                                </p:cTn>
                              </p:par>
                            </p:childTnLst>
                          </p:cTn>
                        </p:par>
                      </p:childTnLst>
                    </p:cTn>
                  </p:par>
                  <p:par>
                    <p:cTn id="46" fill="hold">
                      <p:stCondLst>
                        <p:cond delay="indefinite"/>
                      </p:stCondLst>
                      <p:childTnLst>
                        <p:par>
                          <p:cTn id="47" fill="hold">
                            <p:stCondLst>
                              <p:cond delay="0"/>
                            </p:stCondLst>
                            <p:childTnLst>
                              <p:par>
                                <p:cTn id="48" presetID="7" presetClass="entr" presetSubtype="4" fill="hold"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additive="base">
                                        <p:cTn id="50" dur="5000" fill="hold"/>
                                        <p:tgtEl>
                                          <p:spTgt spid="12"/>
                                        </p:tgtEl>
                                        <p:attrNameLst>
                                          <p:attrName>ppt_x</p:attrName>
                                        </p:attrNameLst>
                                      </p:cBhvr>
                                      <p:tavLst>
                                        <p:tav tm="0">
                                          <p:val>
                                            <p:strVal val="#ppt_x"/>
                                          </p:val>
                                        </p:tav>
                                        <p:tav tm="100000">
                                          <p:val>
                                            <p:strVal val="#ppt_x"/>
                                          </p:val>
                                        </p:tav>
                                      </p:tavLst>
                                    </p:anim>
                                    <p:anim calcmode="lin" valueType="num">
                                      <p:cBhvr additive="base">
                                        <p:cTn id="51" dur="5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1 Título"/>
          <p:cNvSpPr>
            <a:spLocks noGrp="1"/>
          </p:cNvSpPr>
          <p:nvPr>
            <p:ph type="title"/>
          </p:nvPr>
        </p:nvSpPr>
        <p:spPr/>
        <p:txBody>
          <a:bodyPr/>
          <a:lstStyle/>
          <a:p>
            <a:endParaRPr lang="es-ES" smtClean="0"/>
          </a:p>
        </p:txBody>
      </p:sp>
      <p:sp>
        <p:nvSpPr>
          <p:cNvPr id="80898" name="2 Marcador de contenido"/>
          <p:cNvSpPr>
            <a:spLocks noGrp="1"/>
          </p:cNvSpPr>
          <p:nvPr>
            <p:ph idx="1"/>
          </p:nvPr>
        </p:nvSpPr>
        <p:spPr/>
        <p:txBody>
          <a:bodyPr/>
          <a:lstStyle/>
          <a:p>
            <a:pPr>
              <a:buFont typeface="Wingdings" pitchFamily="2" charset="2"/>
              <a:buNone/>
            </a:pPr>
            <a:r>
              <a:rPr lang="es-ES" smtClean="0"/>
              <a:t>                   </a:t>
            </a:r>
          </a:p>
          <a:p>
            <a:pPr>
              <a:buFont typeface="Wingdings" pitchFamily="2" charset="2"/>
              <a:buNone/>
            </a:pPr>
            <a:endParaRPr lang="es-ES" smtClean="0"/>
          </a:p>
          <a:p>
            <a:pPr>
              <a:buFont typeface="Wingdings" pitchFamily="2" charset="2"/>
              <a:buNone/>
            </a:pPr>
            <a:r>
              <a:rPr lang="es-ES" smtClean="0"/>
              <a:t>                     </a:t>
            </a:r>
          </a:p>
          <a:p>
            <a:pPr>
              <a:buFont typeface="Wingdings" pitchFamily="2" charset="2"/>
              <a:buNone/>
            </a:pPr>
            <a:r>
              <a:rPr lang="es-ES" sz="4000" smtClean="0"/>
              <a:t>                 </a:t>
            </a:r>
          </a:p>
        </p:txBody>
      </p:sp>
      <p:sp>
        <p:nvSpPr>
          <p:cNvPr id="4" name="3 Elipse"/>
          <p:cNvSpPr/>
          <p:nvPr/>
        </p:nvSpPr>
        <p:spPr>
          <a:xfrm>
            <a:off x="1071538" y="2428875"/>
            <a:ext cx="7858180" cy="4143375"/>
          </a:xfrm>
          <a:prstGeom prst="ellipse">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4000" dirty="0"/>
              <a:t>¡GRACIAS POR VUESTRA </a:t>
            </a:r>
            <a:r>
              <a:rPr lang="es-ES" sz="4000" dirty="0" smtClean="0"/>
              <a:t> ATENCION</a:t>
            </a:r>
            <a:r>
              <a:rPr lang="es-ES" sz="4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Título"/>
          <p:cNvSpPr>
            <a:spLocks noGrp="1"/>
          </p:cNvSpPr>
          <p:nvPr>
            <p:ph type="title"/>
          </p:nvPr>
        </p:nvSpPr>
        <p:spPr/>
        <p:txBody>
          <a:bodyPr/>
          <a:lstStyle/>
          <a:p>
            <a:r>
              <a:rPr lang="es-ES" smtClean="0"/>
              <a:t>Denominaciones esquizofrenia en la infancia </a:t>
            </a:r>
          </a:p>
        </p:txBody>
      </p:sp>
      <p:sp>
        <p:nvSpPr>
          <p:cNvPr id="20482" name="2 Marcador de contenido"/>
          <p:cNvSpPr>
            <a:spLocks noGrp="1"/>
          </p:cNvSpPr>
          <p:nvPr>
            <p:ph idx="1"/>
          </p:nvPr>
        </p:nvSpPr>
        <p:spPr/>
        <p:txBody>
          <a:bodyPr/>
          <a:lstStyle/>
          <a:p>
            <a:pPr eaLnBrk="1" hangingPunct="1"/>
            <a:r>
              <a:rPr lang="es-ES" smtClean="0"/>
              <a:t> Previa a los 15 años.(EOS)</a:t>
            </a:r>
          </a:p>
          <a:p>
            <a:pPr eaLnBrk="1" hangingPunct="1"/>
            <a:r>
              <a:rPr lang="es-ES" smtClean="0"/>
              <a:t> Esquizofrenia de inicio muy temprano, previa a los 13 años o esquizofrenias prepuberales.(VEOS).</a:t>
            </a:r>
          </a:p>
          <a:p>
            <a:pPr eaLnBrk="1" hangingPunct="1">
              <a:buFont typeface="Wingdings" pitchFamily="2" charset="2"/>
              <a:buNone/>
            </a:pPr>
            <a:endParaRPr lang="es-E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Título"/>
          <p:cNvSpPr>
            <a:spLocks noGrp="1"/>
          </p:cNvSpPr>
          <p:nvPr>
            <p:ph type="title"/>
          </p:nvPr>
        </p:nvSpPr>
        <p:spPr/>
        <p:txBody>
          <a:bodyPr/>
          <a:lstStyle/>
          <a:p>
            <a:r>
              <a:rPr lang="es-ES" smtClean="0"/>
              <a:t>DIAGNOSTICO DIFERENCIAL</a:t>
            </a:r>
          </a:p>
        </p:txBody>
      </p:sp>
      <p:graphicFrame>
        <p:nvGraphicFramePr>
          <p:cNvPr id="4" name="3 Marcador de contenido"/>
          <p:cNvGraphicFramePr>
            <a:graphicFrameLocks noGrp="1"/>
          </p:cNvGraphicFramePr>
          <p:nvPr>
            <p:ph idx="1"/>
          </p:nvPr>
        </p:nvGraphicFramePr>
        <p:xfrm>
          <a:off x="857250" y="2357438"/>
          <a:ext cx="8143932" cy="4372229"/>
        </p:xfrm>
        <a:graphic>
          <a:graphicData uri="http://schemas.openxmlformats.org/drawingml/2006/table">
            <a:tbl>
              <a:tblPr firstRow="1" bandRow="1">
                <a:tableStyleId>{00A15C55-8517-42AA-B614-E9B94910E393}</a:tableStyleId>
              </a:tblPr>
              <a:tblGrid>
                <a:gridCol w="2714644"/>
                <a:gridCol w="2714644"/>
                <a:gridCol w="2714644"/>
              </a:tblGrid>
              <a:tr h="363342">
                <a:tc>
                  <a:txBody>
                    <a:bodyPr/>
                    <a:lstStyle/>
                    <a:p>
                      <a:endParaRPr lang="es-ES" dirty="0"/>
                    </a:p>
                  </a:txBody>
                  <a:tcPr/>
                </a:tc>
                <a:tc>
                  <a:txBody>
                    <a:bodyPr/>
                    <a:lstStyle/>
                    <a:p>
                      <a:pPr algn="ctr"/>
                      <a:r>
                        <a:rPr lang="es-ES" dirty="0" smtClean="0"/>
                        <a:t>VEOS</a:t>
                      </a:r>
                    </a:p>
                  </a:txBody>
                  <a:tcPr/>
                </a:tc>
                <a:tc>
                  <a:txBody>
                    <a:bodyPr/>
                    <a:lstStyle/>
                    <a:p>
                      <a:pPr algn="ctr"/>
                      <a:r>
                        <a:rPr lang="es-ES" dirty="0" smtClean="0"/>
                        <a:t>TEA</a:t>
                      </a:r>
                      <a:endParaRPr lang="es-ES" dirty="0"/>
                    </a:p>
                  </a:txBody>
                  <a:tcPr/>
                </a:tc>
              </a:tr>
              <a:tr h="363342">
                <a:tc>
                  <a:txBody>
                    <a:bodyPr/>
                    <a:lstStyle/>
                    <a:p>
                      <a:r>
                        <a:rPr lang="es-ES" dirty="0" smtClean="0"/>
                        <a:t>Prevalencia.</a:t>
                      </a:r>
                      <a:endParaRPr lang="es-ES" dirty="0"/>
                    </a:p>
                  </a:txBody>
                  <a:tcPr/>
                </a:tc>
                <a:tc>
                  <a:txBody>
                    <a:bodyPr/>
                    <a:lstStyle/>
                    <a:p>
                      <a:pPr algn="ctr"/>
                      <a:r>
                        <a:rPr lang="es-ES" dirty="0" smtClean="0"/>
                        <a:t>1-6/10.000 </a:t>
                      </a:r>
                      <a:endParaRPr lang="es-ES" dirty="0"/>
                    </a:p>
                  </a:txBody>
                  <a:tcPr/>
                </a:tc>
                <a:tc>
                  <a:txBody>
                    <a:bodyPr/>
                    <a:lstStyle/>
                    <a:p>
                      <a:pPr algn="ctr"/>
                      <a:r>
                        <a:rPr lang="es-ES" dirty="0" smtClean="0"/>
                        <a:t>60/10.000</a:t>
                      </a:r>
                      <a:endParaRPr lang="es-ES" dirty="0"/>
                    </a:p>
                  </a:txBody>
                  <a:tcPr/>
                </a:tc>
              </a:tr>
              <a:tr h="363342">
                <a:tc>
                  <a:txBody>
                    <a:bodyPr/>
                    <a:lstStyle/>
                    <a:p>
                      <a:r>
                        <a:rPr lang="es-ES" dirty="0" smtClean="0"/>
                        <a:t>Varon/Mujer.</a:t>
                      </a:r>
                      <a:endParaRPr lang="es-ES" dirty="0"/>
                    </a:p>
                  </a:txBody>
                  <a:tcPr/>
                </a:tc>
                <a:tc>
                  <a:txBody>
                    <a:bodyPr/>
                    <a:lstStyle/>
                    <a:p>
                      <a:pPr algn="ctr"/>
                      <a:r>
                        <a:rPr lang="es-ES" dirty="0" smtClean="0"/>
                        <a:t>=</a:t>
                      </a:r>
                      <a:endParaRPr lang="es-ES" dirty="0"/>
                    </a:p>
                  </a:txBody>
                  <a:tcPr/>
                </a:tc>
                <a:tc>
                  <a:txBody>
                    <a:bodyPr/>
                    <a:lstStyle/>
                    <a:p>
                      <a:pPr algn="ctr"/>
                      <a:r>
                        <a:rPr lang="es-ES" dirty="0" smtClean="0"/>
                        <a:t>4/1</a:t>
                      </a:r>
                      <a:endParaRPr lang="es-ES" dirty="0"/>
                    </a:p>
                  </a:txBody>
                  <a:tcPr/>
                </a:tc>
              </a:tr>
              <a:tr h="363342">
                <a:tc>
                  <a:txBody>
                    <a:bodyPr/>
                    <a:lstStyle/>
                    <a:p>
                      <a:r>
                        <a:rPr lang="es-ES" dirty="0" smtClean="0"/>
                        <a:t>Antecedentes pers.</a:t>
                      </a:r>
                      <a:endParaRPr lang="es-ES" dirty="0"/>
                    </a:p>
                  </a:txBody>
                  <a:tcPr/>
                </a:tc>
                <a:tc>
                  <a:txBody>
                    <a:bodyPr/>
                    <a:lstStyle/>
                    <a:p>
                      <a:pPr algn="ctr"/>
                      <a:r>
                        <a:rPr lang="es-ES" dirty="0" smtClean="0"/>
                        <a:t>Dudosos</a:t>
                      </a:r>
                      <a:endParaRPr lang="es-ES" dirty="0"/>
                    </a:p>
                  </a:txBody>
                  <a:tcPr/>
                </a:tc>
                <a:tc>
                  <a:txBody>
                    <a:bodyPr/>
                    <a:lstStyle/>
                    <a:p>
                      <a:pPr algn="ctr"/>
                      <a:r>
                        <a:rPr lang="es-ES" dirty="0" smtClean="0"/>
                        <a:t>Compl</a:t>
                      </a:r>
                      <a:r>
                        <a:rPr lang="es-ES" baseline="0" dirty="0" smtClean="0"/>
                        <a:t> gestación</a:t>
                      </a:r>
                      <a:endParaRPr lang="es-ES" dirty="0"/>
                    </a:p>
                  </a:txBody>
                  <a:tcPr/>
                </a:tc>
              </a:tr>
              <a:tr h="561809">
                <a:tc>
                  <a:txBody>
                    <a:bodyPr/>
                    <a:lstStyle/>
                    <a:p>
                      <a:r>
                        <a:rPr lang="es-ES" dirty="0" smtClean="0"/>
                        <a:t>Antecedentes familiares.</a:t>
                      </a:r>
                      <a:endParaRPr lang="es-ES" dirty="0"/>
                    </a:p>
                  </a:txBody>
                  <a:tcPr/>
                </a:tc>
                <a:tc>
                  <a:txBody>
                    <a:bodyPr/>
                    <a:lstStyle/>
                    <a:p>
                      <a:pPr algn="ctr"/>
                      <a:r>
                        <a:rPr lang="es-ES" dirty="0" smtClean="0"/>
                        <a:t>si</a:t>
                      </a:r>
                      <a:endParaRPr lang="es-ES" dirty="0"/>
                    </a:p>
                  </a:txBody>
                  <a:tcPr/>
                </a:tc>
                <a:tc>
                  <a:txBody>
                    <a:bodyPr/>
                    <a:lstStyle/>
                    <a:p>
                      <a:pPr algn="ctr"/>
                      <a:r>
                        <a:rPr lang="es-ES" dirty="0" smtClean="0"/>
                        <a:t>si</a:t>
                      </a:r>
                      <a:endParaRPr lang="es-ES" dirty="0"/>
                    </a:p>
                  </a:txBody>
                  <a:tcPr/>
                </a:tc>
              </a:tr>
              <a:tr h="363342">
                <a:tc>
                  <a:txBody>
                    <a:bodyPr/>
                    <a:lstStyle/>
                    <a:p>
                      <a:r>
                        <a:rPr lang="es-ES" dirty="0" smtClean="0"/>
                        <a:t>Edad inicio.</a:t>
                      </a:r>
                      <a:endParaRPr lang="es-ES" dirty="0"/>
                    </a:p>
                  </a:txBody>
                  <a:tcPr/>
                </a:tc>
                <a:tc>
                  <a:txBody>
                    <a:bodyPr/>
                    <a:lstStyle/>
                    <a:p>
                      <a:pPr algn="ctr"/>
                      <a:r>
                        <a:rPr lang="es-ES" dirty="0" smtClean="0"/>
                        <a:t>A</a:t>
                      </a:r>
                      <a:r>
                        <a:rPr lang="es-ES" baseline="0" dirty="0" smtClean="0"/>
                        <a:t> partir 8 años</a:t>
                      </a:r>
                      <a:endParaRPr lang="es-ES" dirty="0"/>
                    </a:p>
                  </a:txBody>
                  <a:tcPr/>
                </a:tc>
                <a:tc>
                  <a:txBody>
                    <a:bodyPr/>
                    <a:lstStyle/>
                    <a:p>
                      <a:pPr algn="ctr"/>
                      <a:r>
                        <a:rPr lang="es-ES" dirty="0" smtClean="0"/>
                        <a:t>Antes 3 años</a:t>
                      </a:r>
                      <a:endParaRPr lang="es-ES" dirty="0"/>
                    </a:p>
                  </a:txBody>
                  <a:tcPr/>
                </a:tc>
              </a:tr>
              <a:tr h="363342">
                <a:tc>
                  <a:txBody>
                    <a:bodyPr/>
                    <a:lstStyle/>
                    <a:p>
                      <a:r>
                        <a:rPr lang="es-ES" dirty="0" smtClean="0"/>
                        <a:t>Retraso</a:t>
                      </a:r>
                      <a:r>
                        <a:rPr lang="es-ES" baseline="0" dirty="0" smtClean="0"/>
                        <a:t> Mental.</a:t>
                      </a:r>
                      <a:endParaRPr lang="es-ES" dirty="0"/>
                    </a:p>
                  </a:txBody>
                  <a:tcPr/>
                </a:tc>
                <a:tc>
                  <a:txBody>
                    <a:bodyPr/>
                    <a:lstStyle/>
                    <a:p>
                      <a:pPr algn="ctr"/>
                      <a:r>
                        <a:rPr lang="es-ES" dirty="0" smtClean="0"/>
                        <a:t>Sin relación</a:t>
                      </a:r>
                      <a:endParaRPr lang="es-ES" dirty="0"/>
                    </a:p>
                  </a:txBody>
                  <a:tcPr/>
                </a:tc>
                <a:tc>
                  <a:txBody>
                    <a:bodyPr/>
                    <a:lstStyle/>
                    <a:p>
                      <a:pPr algn="ctr"/>
                      <a:r>
                        <a:rPr lang="es-ES" dirty="0" smtClean="0"/>
                        <a:t>75%</a:t>
                      </a:r>
                      <a:endParaRPr lang="es-ES" dirty="0"/>
                    </a:p>
                  </a:txBody>
                  <a:tcPr/>
                </a:tc>
              </a:tr>
              <a:tr h="561809">
                <a:tc>
                  <a:txBody>
                    <a:bodyPr/>
                    <a:lstStyle/>
                    <a:p>
                      <a:r>
                        <a:rPr lang="es-ES" dirty="0" smtClean="0"/>
                        <a:t>Sintomas.</a:t>
                      </a:r>
                      <a:endParaRPr lang="es-ES" dirty="0"/>
                    </a:p>
                  </a:txBody>
                  <a:tcPr/>
                </a:tc>
                <a:tc>
                  <a:txBody>
                    <a:bodyPr/>
                    <a:lstStyle/>
                    <a:p>
                      <a:pPr algn="ctr"/>
                      <a:r>
                        <a:rPr lang="es-ES" dirty="0" smtClean="0"/>
                        <a:t>Delirios, alucinaciones</a:t>
                      </a:r>
                      <a:endParaRPr lang="es-ES" dirty="0"/>
                    </a:p>
                  </a:txBody>
                  <a:tcPr/>
                </a:tc>
                <a:tc>
                  <a:txBody>
                    <a:bodyPr/>
                    <a:lstStyle/>
                    <a:p>
                      <a:pPr algn="ctr"/>
                      <a:r>
                        <a:rPr lang="es-ES" dirty="0" smtClean="0"/>
                        <a:t>Altr social, estereotipias</a:t>
                      </a:r>
                    </a:p>
                  </a:txBody>
                  <a:tcPr/>
                </a:tc>
              </a:tr>
              <a:tr h="488466">
                <a:tc>
                  <a:txBody>
                    <a:bodyPr/>
                    <a:lstStyle/>
                    <a:p>
                      <a:r>
                        <a:rPr lang="es-ES" dirty="0" smtClean="0"/>
                        <a:t>Curso evolutivo.</a:t>
                      </a:r>
                      <a:endParaRPr lang="es-ES" dirty="0"/>
                    </a:p>
                  </a:txBody>
                  <a:tcPr/>
                </a:tc>
                <a:tc>
                  <a:txBody>
                    <a:bodyPr/>
                    <a:lstStyle/>
                    <a:p>
                      <a:pPr algn="ctr"/>
                      <a:r>
                        <a:rPr lang="es-ES" dirty="0" smtClean="0"/>
                        <a:t>Episódico</a:t>
                      </a:r>
                      <a:endParaRPr lang="es-ES" dirty="0"/>
                    </a:p>
                  </a:txBody>
                  <a:tcPr/>
                </a:tc>
                <a:tc>
                  <a:txBody>
                    <a:bodyPr/>
                    <a:lstStyle/>
                    <a:p>
                      <a:pPr algn="ctr"/>
                      <a:r>
                        <a:rPr lang="es-ES" dirty="0" smtClean="0"/>
                        <a:t>Crónico</a:t>
                      </a:r>
                    </a:p>
                  </a:txBody>
                  <a:tcPr/>
                </a:tc>
              </a:tr>
              <a:tr h="565585">
                <a:tc>
                  <a:txBody>
                    <a:bodyPr/>
                    <a:lstStyle/>
                    <a:p>
                      <a:r>
                        <a:rPr lang="es-ES" dirty="0" smtClean="0"/>
                        <a:t>Respuesta antipsicoticos</a:t>
                      </a:r>
                      <a:endParaRPr lang="es-ES" dirty="0"/>
                    </a:p>
                  </a:txBody>
                  <a:tcPr/>
                </a:tc>
                <a:tc>
                  <a:txBody>
                    <a:bodyPr/>
                    <a:lstStyle/>
                    <a:p>
                      <a:pPr algn="ctr"/>
                      <a:r>
                        <a:rPr lang="es-ES" dirty="0" smtClean="0"/>
                        <a:t>Favorable</a:t>
                      </a:r>
                      <a:endParaRPr lang="es-ES" dirty="0"/>
                    </a:p>
                  </a:txBody>
                  <a:tcPr/>
                </a:tc>
                <a:tc>
                  <a:txBody>
                    <a:bodyPr/>
                    <a:lstStyle/>
                    <a:p>
                      <a:pPr algn="ctr"/>
                      <a:r>
                        <a:rPr lang="es-ES" dirty="0" smtClean="0"/>
                        <a:t>Mejoría sintomática</a:t>
                      </a: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p:txBody>
          <a:bodyPr/>
          <a:lstStyle/>
          <a:p>
            <a:pPr eaLnBrk="1" hangingPunct="1"/>
            <a:r>
              <a:rPr lang="es-ES" smtClean="0"/>
              <a:t>DESCRIPTORES.</a:t>
            </a:r>
          </a:p>
        </p:txBody>
      </p:sp>
      <p:sp>
        <p:nvSpPr>
          <p:cNvPr id="23554" name="Rectangle 3"/>
          <p:cNvSpPr>
            <a:spLocks noGrp="1" noChangeArrowheads="1"/>
          </p:cNvSpPr>
          <p:nvPr>
            <p:ph type="body" idx="1"/>
          </p:nvPr>
        </p:nvSpPr>
        <p:spPr/>
        <p:txBody>
          <a:bodyPr/>
          <a:lstStyle/>
          <a:p>
            <a:pPr eaLnBrk="1" hangingPunct="1">
              <a:buFont typeface="Wingdings" pitchFamily="2" charset="2"/>
              <a:buNone/>
            </a:pPr>
            <a:r>
              <a:rPr lang="es-ES" smtClean="0"/>
              <a:t> </a:t>
            </a:r>
          </a:p>
          <a:p>
            <a:pPr eaLnBrk="1" hangingPunct="1">
              <a:buFont typeface="Wingdings" pitchFamily="2" charset="2"/>
              <a:buNone/>
            </a:pPr>
            <a:r>
              <a:rPr lang="es-ES" smtClean="0"/>
              <a:t> </a:t>
            </a:r>
          </a:p>
          <a:p>
            <a:pPr eaLnBrk="1" hangingPunct="1">
              <a:buFont typeface="Wingdings" pitchFamily="2" charset="2"/>
              <a:buNone/>
            </a:pPr>
            <a:r>
              <a:rPr lang="es-ES" smtClean="0"/>
              <a:t> </a:t>
            </a:r>
          </a:p>
        </p:txBody>
      </p:sp>
      <p:sp>
        <p:nvSpPr>
          <p:cNvPr id="4" name="3 Rectángulo"/>
          <p:cNvSpPr/>
          <p:nvPr/>
        </p:nvSpPr>
        <p:spPr>
          <a:xfrm>
            <a:off x="5286375" y="2786063"/>
            <a:ext cx="3000375" cy="107156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ONSET</a:t>
            </a:r>
          </a:p>
        </p:txBody>
      </p:sp>
      <p:sp>
        <p:nvSpPr>
          <p:cNvPr id="5" name="4 Rectángulo"/>
          <p:cNvSpPr/>
          <p:nvPr/>
        </p:nvSpPr>
        <p:spPr>
          <a:xfrm>
            <a:off x="1071563" y="2786063"/>
            <a:ext cx="3000375" cy="107156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EARLY</a:t>
            </a:r>
          </a:p>
        </p:txBody>
      </p:sp>
      <p:sp>
        <p:nvSpPr>
          <p:cNvPr id="8" name="7 Rectángulo"/>
          <p:cNvSpPr/>
          <p:nvPr/>
        </p:nvSpPr>
        <p:spPr>
          <a:xfrm>
            <a:off x="1042988" y="4572000"/>
            <a:ext cx="2998787" cy="107315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ANTIPSYCHOTICS</a:t>
            </a:r>
          </a:p>
        </p:txBody>
      </p:sp>
      <p:sp>
        <p:nvSpPr>
          <p:cNvPr id="7" name="6 Rectángulo"/>
          <p:cNvSpPr/>
          <p:nvPr/>
        </p:nvSpPr>
        <p:spPr>
          <a:xfrm>
            <a:off x="5286375" y="4572000"/>
            <a:ext cx="2998788" cy="107315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solidFill>
                  <a:srgbClr val="FF0000"/>
                </a:solidFill>
              </a:rPr>
              <a:t>SCHIZOPHRENIA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AutoShape 2"/>
          <p:cNvSpPr>
            <a:spLocks noGrp="1" noChangeArrowheads="1"/>
          </p:cNvSpPr>
          <p:nvPr>
            <p:ph type="title"/>
          </p:nvPr>
        </p:nvSpPr>
        <p:spPr/>
        <p:txBody>
          <a:bodyPr/>
          <a:lstStyle/>
          <a:p>
            <a:pPr eaLnBrk="1" hangingPunct="1"/>
            <a:r>
              <a:rPr lang="es-ES" smtClean="0"/>
              <a:t>ESTRATEGIA DE BÚSQUEDA.</a:t>
            </a:r>
          </a:p>
        </p:txBody>
      </p:sp>
      <p:sp>
        <p:nvSpPr>
          <p:cNvPr id="24578" name="Rectangle 3"/>
          <p:cNvSpPr>
            <a:spLocks noGrp="1" noChangeArrowheads="1"/>
          </p:cNvSpPr>
          <p:nvPr>
            <p:ph type="body" idx="1"/>
          </p:nvPr>
        </p:nvSpPr>
        <p:spPr/>
        <p:txBody>
          <a:bodyPr/>
          <a:lstStyle/>
          <a:p>
            <a:pPr eaLnBrk="1" hangingPunct="1"/>
            <a:r>
              <a:rPr lang="es-ES" smtClean="0"/>
              <a:t>Introducimos los “decs” en pubmed: </a:t>
            </a:r>
            <a:r>
              <a:rPr lang="es-ES" smtClean="0">
                <a:hlinkClick r:id="rId2"/>
              </a:rPr>
              <a:t>www.pubmed.com</a:t>
            </a:r>
            <a:r>
              <a:rPr lang="es-ES" smtClean="0"/>
              <a:t> </a:t>
            </a:r>
          </a:p>
          <a:p>
            <a:pPr eaLnBrk="1" hangingPunct="1"/>
            <a:r>
              <a:rPr lang="es-ES" smtClean="0"/>
              <a:t>Obtuvimos: 313 citas.</a:t>
            </a:r>
          </a:p>
          <a:p>
            <a:pPr eaLnBrk="1" hangingPunct="1"/>
            <a:r>
              <a:rPr lang="es-ES" smtClean="0"/>
              <a:t> Establecimos límites: “riview”, “english”, “humans”, “5 years” y “all child 0-18 years”.</a:t>
            </a:r>
          </a:p>
          <a:p>
            <a:pPr eaLnBrk="1" hangingPunct="1"/>
            <a:r>
              <a:rPr lang="es-ES" smtClean="0"/>
              <a:t> Obtuvimos: 7 citas.</a:t>
            </a:r>
          </a:p>
          <a:p>
            <a:pPr eaLnBrk="1" hangingPunct="1">
              <a:buFont typeface="Wingdings" pitchFamily="2" charset="2"/>
              <a:buNone/>
            </a:pPr>
            <a:endParaRPr lang="es-ES" smtClean="0"/>
          </a:p>
          <a:p>
            <a:pPr eaLnBrk="1" hangingPunct="1">
              <a:buFont typeface="Wingdings" pitchFamily="2" charset="2"/>
              <a:buNone/>
            </a:pPr>
            <a:endParaRPr lang="es-E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PubMed.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ápsulas">
  <a:themeElements>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ápsu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ápsula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ápsula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ápsula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ápsula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ápsula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ápsula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ápsula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ápsula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1277</TotalTime>
  <Words>3164</Words>
  <Application>Microsoft Office PowerPoint</Application>
  <PresentationFormat>Presentación en pantalla (4:3)</PresentationFormat>
  <Paragraphs>312</Paragraphs>
  <Slides>48</Slides>
  <Notes>3</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48</vt:i4>
      </vt:variant>
    </vt:vector>
  </HeadingPairs>
  <TitlesOfParts>
    <vt:vector size="50" baseType="lpstr">
      <vt:lpstr>Cápsulas</vt:lpstr>
      <vt:lpstr>Gráfico</vt:lpstr>
      <vt:lpstr> Revisión sistemática: antipsicóticos en la esquizofrenia infantil</vt:lpstr>
      <vt:lpstr>ESCENARIO CLÍNICO.</vt:lpstr>
      <vt:lpstr>PREGUNTA PICO.</vt:lpstr>
      <vt:lpstr>Introducción.</vt:lpstr>
      <vt:lpstr>Denominaciones esquizofrenia en la infancia </vt:lpstr>
      <vt:lpstr>DIAGNOSTICO DIFERENCIAL</vt:lpstr>
      <vt:lpstr>DESCRIPTORES.</vt:lpstr>
      <vt:lpstr>ESTRATEGIA DE BÚSQUEDA.</vt:lpstr>
      <vt:lpstr>Presentación de PowerPoint</vt:lpstr>
      <vt:lpstr>Presentación de PowerPoint</vt:lpstr>
      <vt:lpstr>Presentación de PowerPoint</vt:lpstr>
      <vt:lpstr>Título.</vt:lpstr>
      <vt:lpstr>Lectura crítica de artículos de revisión.</vt:lpstr>
      <vt:lpstr>Lectura crítica de artículos de revisión.</vt:lpstr>
      <vt:lpstr>Criterios primarios de validez (I).</vt:lpstr>
      <vt:lpstr>Criterios primarios de validez ( II ).</vt:lpstr>
      <vt:lpstr>¿Fueron apropiados los criterios utilizados para la inclusión de los artículos a seleccionar?.</vt:lpstr>
      <vt:lpstr>1.Pacientes.</vt:lpstr>
      <vt:lpstr>¿Fueron apropiados los criterios utilizados para la inclusión de los artículos a seleccionar?.</vt:lpstr>
      <vt:lpstr>2.Tipos de intervenciones.</vt:lpstr>
      <vt:lpstr>¿Fueron apropiados los criterios utilizados para la inclusión de los artículos a seleccionar?.</vt:lpstr>
      <vt:lpstr>3.Resultados de interés.</vt:lpstr>
      <vt:lpstr>¿Fueron apropiados los criterios utilizados para la inclusión de los artículos a seleccionar?.</vt:lpstr>
      <vt:lpstr>4.Estándares metodológicos.</vt:lpstr>
      <vt:lpstr>4.1 Tratamiento.</vt:lpstr>
      <vt:lpstr>4.2 Diagnóstico.</vt:lpstr>
      <vt:lpstr>4.3 Efectos nocivos.</vt:lpstr>
      <vt:lpstr>4.4 Pronóstico.</vt:lpstr>
      <vt:lpstr>¿Fueron apropiados los criterios               utilizados para la inclusión de los artículos a seleccionar?.</vt:lpstr>
      <vt:lpstr>Criterios primarios de validez (III).</vt:lpstr>
      <vt:lpstr>Criterios secundarios de validez (I).</vt:lpstr>
      <vt:lpstr>Criterios secundarios de validez (II).</vt:lpstr>
      <vt:lpstr>Criterios secunadrios de validez (III).</vt:lpstr>
      <vt:lpstr>Lectura crítica de artículo de revisión.</vt:lpstr>
      <vt:lpstr>¿Cuáles son los resultados globales de la revisión de conjunto?</vt:lpstr>
      <vt:lpstr>    Resultados.</vt:lpstr>
      <vt:lpstr>Resultados.Estado global.</vt:lpstr>
      <vt:lpstr>Resultados.Estado mental.</vt:lpstr>
      <vt:lpstr>Resultados.Efectos secundarios.</vt:lpstr>
      <vt:lpstr>Resultados.Somnolencia.</vt:lpstr>
      <vt:lpstr>Resultados.Neutropenia.</vt:lpstr>
      <vt:lpstr>LIMITACIONES DE LOS RESULTADOS.</vt:lpstr>
      <vt:lpstr>Lectura crítica de artículos de revisión.</vt:lpstr>
      <vt:lpstr>          ¿Me ayudarán los resultados en la asistencia de mis pacientes?</vt:lpstr>
      <vt:lpstr>Presentación de PowerPoint</vt:lpstr>
      <vt:lpstr>2. ¿Compensan los beneficios, los riesgos y los costes?</vt:lpstr>
      <vt:lpstr>2. ¿Compensan los beneficios, los riesgos y los costes?</vt:lpstr>
      <vt:lpstr>Presentación de PowerPoint</vt:lpstr>
    </vt:vector>
  </TitlesOfParts>
  <Company>Servicio Andaluz de Salud - Consejeria de Salud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Lectura crítica de una revisión sistemática</dc:title>
  <dc:creator>psiq113</dc:creator>
  <cp:lastModifiedBy>Olga Garzon</cp:lastModifiedBy>
  <cp:revision>100</cp:revision>
  <dcterms:created xsi:type="dcterms:W3CDTF">2010-12-28T17:01:51Z</dcterms:created>
  <dcterms:modified xsi:type="dcterms:W3CDTF">2025-10-15T11:49:09Z</dcterms:modified>
</cp:coreProperties>
</file>